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sldIdLst>
    <p:sldId id="256" r:id="rId6"/>
    <p:sldId id="257" r:id="rId7"/>
    <p:sldId id="258" r:id="rId8"/>
    <p:sldId id="262" r:id="rId9"/>
    <p:sldId id="263" r:id="rId10"/>
    <p:sldId id="264" r:id="rId11"/>
    <p:sldId id="265" r:id="rId12"/>
    <p:sldId id="266" r:id="rId13"/>
    <p:sldId id="271" r:id="rId14"/>
    <p:sldId id="272" r:id="rId15"/>
    <p:sldId id="273" r:id="rId16"/>
    <p:sldId id="260" r:id="rId17"/>
    <p:sldId id="261" r:id="rId18"/>
    <p:sldId id="275" r:id="rId19"/>
    <p:sldId id="276" r:id="rId20"/>
    <p:sldId id="277" r:id="rId21"/>
  </p:sldIdLst>
  <p:sldSz cx="13004800" cy="9753600"/>
  <p:notesSz cx="9928225" cy="6797675"/>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61" autoAdjust="0"/>
    <p:restoredTop sz="94660"/>
  </p:normalViewPr>
  <p:slideViewPr>
    <p:cSldViewPr snapToGrid="0">
      <p:cViewPr>
        <p:scale>
          <a:sx n="50" d="100"/>
          <a:sy n="50" d="100"/>
        </p:scale>
        <p:origin x="-2802" y="-1206"/>
      </p:cViewPr>
      <p:guideLst>
        <p:guide orient="horz" pos="5712"/>
        <p:guide pos="33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2048255"/>
          </a:xfrm>
          <a:prstGeom prst="rect">
            <a:avLst/>
          </a:prstGeom>
        </p:spPr>
        <p:txBody>
          <a:bodyPr/>
          <a:lstStyle>
            <a:lvl1pPr>
              <a:defRPr/>
            </a:lvl1pPr>
          </a:lstStyle>
          <a:p>
            <a:endParaRPr/>
          </a:p>
        </p:txBody>
      </p:sp>
      <p:sp>
        <p:nvSpPr>
          <p:cNvPr id="3" name="Holder 3"/>
          <p:cNvSpPr>
            <a:spLocks noGrp="1"/>
          </p:cNvSpPr>
          <p:nvPr>
            <p:ph type="subTitle" idx="4"/>
          </p:nvPr>
        </p:nvSpPr>
        <p:spPr>
          <a:xfrm>
            <a:off x="1950720" y="5462016"/>
            <a:ext cx="9103360" cy="2438400"/>
          </a:xfrm>
          <a:prstGeom prst="rect">
            <a:avLst/>
          </a:prstGeom>
        </p:spPr>
        <p:txBody>
          <a:bodyPr/>
          <a:lstStyle>
            <a:lvl1pPr>
              <a:defRPr/>
            </a:lvl1pPr>
          </a:lstStyle>
          <a:p>
            <a:endParaRPr/>
          </a:p>
        </p:txBody>
      </p:sp>
      <p:sp>
        <p:nvSpPr>
          <p:cNvPr id="4" name="Holder 4"/>
          <p:cNvSpPr>
            <a:spLocks noGrp="1"/>
          </p:cNvSpPr>
          <p:nvPr>
            <p:ph type="ftr" sz="quarter" idx="10"/>
          </p:nvPr>
        </p:nvSpPr>
        <p:spPr/>
        <p:txBody>
          <a:bodyPr/>
          <a:lstStyle>
            <a:lvl1pPr>
              <a:defRPr/>
            </a:lvl1pPr>
          </a:lstStyle>
          <a:p>
            <a:pPr>
              <a:defRPr/>
            </a:pPr>
            <a:endParaRPr/>
          </a:p>
        </p:txBody>
      </p:sp>
      <p:sp>
        <p:nvSpPr>
          <p:cNvPr id="5" name="Holder 5"/>
          <p:cNvSpPr>
            <a:spLocks noGrp="1"/>
          </p:cNvSpPr>
          <p:nvPr>
            <p:ph type="dt" sz="half" idx="11"/>
          </p:nvPr>
        </p:nvSpPr>
        <p:spPr/>
        <p:txBody>
          <a:bodyPr/>
          <a:lstStyle>
            <a:lvl1pPr>
              <a:defRPr/>
            </a:lvl1pPr>
          </a:lstStyle>
          <a:p>
            <a:pPr>
              <a:defRPr/>
            </a:pPr>
            <a:fld id="{E72CB59F-F6E1-4308-91AE-861B30069CB6}" type="datetimeFigureOut">
              <a:rPr lang="en-US"/>
              <a:pPr>
                <a:defRPr/>
              </a:pPr>
              <a:t>8/7/2015</a:t>
            </a:fld>
            <a:endParaRPr lang="en-US"/>
          </a:p>
        </p:txBody>
      </p:sp>
      <p:sp>
        <p:nvSpPr>
          <p:cNvPr id="6" name="Holder 6"/>
          <p:cNvSpPr>
            <a:spLocks noGrp="1"/>
          </p:cNvSpPr>
          <p:nvPr>
            <p:ph type="sldNum" sz="quarter" idx="12"/>
          </p:nvPr>
        </p:nvSpPr>
        <p:spPr/>
        <p:txBody>
          <a:bodyPr/>
          <a:lstStyle>
            <a:lvl1pPr>
              <a:defRPr/>
            </a:lvl1pPr>
          </a:lstStyle>
          <a:p>
            <a:pPr>
              <a:defRPr/>
            </a:pPr>
            <a:fld id="{89FA70E8-31AA-42B2-A483-FE8E66948057}" type="slidenum">
              <a:rPr/>
              <a:pPr>
                <a:def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lvl1pPr>
              <a:defRPr sz="3500" b="1" i="0">
                <a:solidFill>
                  <a:srgbClr val="2EAAE1"/>
                </a:solidFill>
                <a:latin typeface="Arial"/>
                <a:cs typeface="Arial"/>
              </a:defRPr>
            </a:lvl1pPr>
          </a:lstStyle>
          <a:p>
            <a:endParaRPr/>
          </a:p>
        </p:txBody>
      </p:sp>
      <p:sp>
        <p:nvSpPr>
          <p:cNvPr id="3" name="Holder 3"/>
          <p:cNvSpPr>
            <a:spLocks noGrp="1"/>
          </p:cNvSpPr>
          <p:nvPr>
            <p:ph type="body" idx="1"/>
          </p:nvPr>
        </p:nvSpPr>
        <p:spPr/>
        <p:txBody>
          <a:bodyPr/>
          <a:lstStyle>
            <a:lvl1pPr>
              <a:defRPr/>
            </a:lvl1pPr>
          </a:lstStyle>
          <a:p>
            <a:endParaRPr/>
          </a:p>
        </p:txBody>
      </p:sp>
      <p:sp>
        <p:nvSpPr>
          <p:cNvPr id="4" name="Holder 4"/>
          <p:cNvSpPr>
            <a:spLocks noGrp="1"/>
          </p:cNvSpPr>
          <p:nvPr>
            <p:ph type="ftr" sz="quarter" idx="10"/>
          </p:nvPr>
        </p:nvSpPr>
        <p:spPr/>
        <p:txBody>
          <a:bodyPr/>
          <a:lstStyle>
            <a:lvl1pPr>
              <a:defRPr/>
            </a:lvl1pPr>
          </a:lstStyle>
          <a:p>
            <a:pPr>
              <a:defRPr/>
            </a:pPr>
            <a:endParaRPr/>
          </a:p>
        </p:txBody>
      </p:sp>
      <p:sp>
        <p:nvSpPr>
          <p:cNvPr id="5" name="Holder 5"/>
          <p:cNvSpPr>
            <a:spLocks noGrp="1"/>
          </p:cNvSpPr>
          <p:nvPr>
            <p:ph type="dt" sz="half" idx="11"/>
          </p:nvPr>
        </p:nvSpPr>
        <p:spPr/>
        <p:txBody>
          <a:bodyPr/>
          <a:lstStyle>
            <a:lvl1pPr>
              <a:defRPr/>
            </a:lvl1pPr>
          </a:lstStyle>
          <a:p>
            <a:pPr>
              <a:defRPr/>
            </a:pPr>
            <a:fld id="{098CF2CC-7C34-45E4-AD99-5AB374D66D2D}" type="datetimeFigureOut">
              <a:rPr lang="en-US"/>
              <a:pPr>
                <a:defRPr/>
              </a:pPr>
              <a:t>8/7/2015</a:t>
            </a:fld>
            <a:endParaRPr lang="en-US"/>
          </a:p>
        </p:txBody>
      </p:sp>
      <p:sp>
        <p:nvSpPr>
          <p:cNvPr id="6" name="Holder 6"/>
          <p:cNvSpPr>
            <a:spLocks noGrp="1"/>
          </p:cNvSpPr>
          <p:nvPr>
            <p:ph type="sldNum" sz="quarter" idx="12"/>
          </p:nvPr>
        </p:nvSpPr>
        <p:spPr/>
        <p:txBody>
          <a:bodyPr/>
          <a:lstStyle>
            <a:lvl1pPr>
              <a:defRPr/>
            </a:lvl1pPr>
          </a:lstStyle>
          <a:p>
            <a:pPr>
              <a:defRPr/>
            </a:pPr>
            <a:fld id="{700E14EF-9B3B-447B-B058-FF1E725B4953}" type="slidenum">
              <a:rPr/>
              <a:pPr>
                <a:def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lvl1pPr>
              <a:defRPr sz="3500" b="1" i="0">
                <a:solidFill>
                  <a:srgbClr val="2EAAE1"/>
                </a:solidFill>
                <a:latin typeface="Arial"/>
                <a:cs typeface="Arial"/>
              </a:defRPr>
            </a:lvl1pPr>
          </a:lstStyle>
          <a:p>
            <a:endParaRPr/>
          </a:p>
        </p:txBody>
      </p:sp>
      <p:sp>
        <p:nvSpPr>
          <p:cNvPr id="3" name="Holder 3"/>
          <p:cNvSpPr>
            <a:spLocks noGrp="1"/>
          </p:cNvSpPr>
          <p:nvPr>
            <p:ph sz="half" idx="2"/>
          </p:nvPr>
        </p:nvSpPr>
        <p:spPr>
          <a:xfrm>
            <a:off x="527300" y="2642252"/>
            <a:ext cx="5728335" cy="6339840"/>
          </a:xfrm>
          <a:prstGeom prst="rect">
            <a:avLst/>
          </a:prstGeom>
        </p:spPr>
        <p:txBody>
          <a:bodyPr/>
          <a:lstStyle>
            <a:lvl1pPr>
              <a:defRPr sz="2200" b="0" i="0">
                <a:solidFill>
                  <a:srgbClr val="2EAAE1"/>
                </a:solidFill>
                <a:latin typeface="Arial"/>
                <a:cs typeface="Arial"/>
              </a:defRPr>
            </a:lvl1pPr>
          </a:lstStyle>
          <a:p>
            <a:endParaRPr/>
          </a:p>
        </p:txBody>
      </p:sp>
      <p:sp>
        <p:nvSpPr>
          <p:cNvPr id="4" name="Holder 4"/>
          <p:cNvSpPr>
            <a:spLocks noGrp="1"/>
          </p:cNvSpPr>
          <p:nvPr>
            <p:ph sz="half" idx="3"/>
          </p:nvPr>
        </p:nvSpPr>
        <p:spPr>
          <a:xfrm>
            <a:off x="6615620" y="2642252"/>
            <a:ext cx="5782945" cy="6339840"/>
          </a:xfrm>
          <a:prstGeom prst="rect">
            <a:avLst/>
          </a:prstGeom>
        </p:spPr>
        <p:txBody>
          <a:bodyPr/>
          <a:lstStyle>
            <a:lvl1pPr>
              <a:defRPr sz="2200" b="0" i="0">
                <a:solidFill>
                  <a:srgbClr val="414042"/>
                </a:solidFill>
                <a:latin typeface="Arial"/>
                <a:cs typeface="Arial"/>
              </a:defRPr>
            </a:lvl1pPr>
          </a:lstStyle>
          <a:p>
            <a:endParaRPr/>
          </a:p>
        </p:txBody>
      </p:sp>
      <p:sp>
        <p:nvSpPr>
          <p:cNvPr id="5" name="Holder 4"/>
          <p:cNvSpPr>
            <a:spLocks noGrp="1"/>
          </p:cNvSpPr>
          <p:nvPr>
            <p:ph type="ftr" sz="quarter" idx="10"/>
          </p:nvPr>
        </p:nvSpPr>
        <p:spPr/>
        <p:txBody>
          <a:bodyPr/>
          <a:lstStyle>
            <a:lvl1pPr>
              <a:defRPr/>
            </a:lvl1pPr>
          </a:lstStyle>
          <a:p>
            <a:pPr>
              <a:defRPr/>
            </a:pPr>
            <a:endParaRPr/>
          </a:p>
        </p:txBody>
      </p:sp>
      <p:sp>
        <p:nvSpPr>
          <p:cNvPr id="6" name="Holder 5"/>
          <p:cNvSpPr>
            <a:spLocks noGrp="1"/>
          </p:cNvSpPr>
          <p:nvPr>
            <p:ph type="dt" sz="half" idx="11"/>
          </p:nvPr>
        </p:nvSpPr>
        <p:spPr/>
        <p:txBody>
          <a:bodyPr/>
          <a:lstStyle>
            <a:lvl1pPr>
              <a:defRPr/>
            </a:lvl1pPr>
          </a:lstStyle>
          <a:p>
            <a:pPr>
              <a:defRPr/>
            </a:pPr>
            <a:fld id="{9588A1B0-F862-4D0E-9BC4-E1457E14ADEE}" type="datetimeFigureOut">
              <a:rPr lang="en-US"/>
              <a:pPr>
                <a:defRPr/>
              </a:pPr>
              <a:t>8/7/2015</a:t>
            </a:fld>
            <a:endParaRPr lang="en-US"/>
          </a:p>
        </p:txBody>
      </p:sp>
      <p:sp>
        <p:nvSpPr>
          <p:cNvPr id="7" name="Holder 6"/>
          <p:cNvSpPr>
            <a:spLocks noGrp="1"/>
          </p:cNvSpPr>
          <p:nvPr>
            <p:ph type="sldNum" sz="quarter" idx="12"/>
          </p:nvPr>
        </p:nvSpPr>
        <p:spPr/>
        <p:txBody>
          <a:bodyPr/>
          <a:lstStyle>
            <a:lvl1pPr>
              <a:defRPr/>
            </a:lvl1pPr>
          </a:lstStyle>
          <a:p>
            <a:pPr>
              <a:defRPr/>
            </a:pPr>
            <a:fld id="{A7F07008-FEA5-46EA-9671-462D327568E8}" type="slidenum">
              <a:rPr/>
              <a:pPr>
                <a:def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lvl1pPr>
              <a:defRPr sz="3500" b="1" i="0">
                <a:solidFill>
                  <a:srgbClr val="2EAAE1"/>
                </a:solidFill>
                <a:latin typeface="Arial"/>
                <a:cs typeface="Arial"/>
              </a:defRPr>
            </a:lvl1pPr>
          </a:lstStyle>
          <a:p>
            <a:endParaRPr/>
          </a:p>
        </p:txBody>
      </p:sp>
      <p:sp>
        <p:nvSpPr>
          <p:cNvPr id="3" name="Holder 4"/>
          <p:cNvSpPr>
            <a:spLocks noGrp="1"/>
          </p:cNvSpPr>
          <p:nvPr>
            <p:ph type="ftr" sz="quarter" idx="10"/>
          </p:nvPr>
        </p:nvSpPr>
        <p:spPr/>
        <p:txBody>
          <a:bodyPr/>
          <a:lstStyle>
            <a:lvl1pPr>
              <a:defRPr/>
            </a:lvl1pPr>
          </a:lstStyle>
          <a:p>
            <a:pPr>
              <a:defRPr/>
            </a:pPr>
            <a:endParaRPr/>
          </a:p>
        </p:txBody>
      </p:sp>
      <p:sp>
        <p:nvSpPr>
          <p:cNvPr id="4" name="Holder 5"/>
          <p:cNvSpPr>
            <a:spLocks noGrp="1"/>
          </p:cNvSpPr>
          <p:nvPr>
            <p:ph type="dt" sz="half" idx="11"/>
          </p:nvPr>
        </p:nvSpPr>
        <p:spPr/>
        <p:txBody>
          <a:bodyPr/>
          <a:lstStyle>
            <a:lvl1pPr>
              <a:defRPr/>
            </a:lvl1pPr>
          </a:lstStyle>
          <a:p>
            <a:pPr>
              <a:defRPr/>
            </a:pPr>
            <a:fld id="{ABCCF5F4-611A-4623-8118-AAF6550C393C}" type="datetimeFigureOut">
              <a:rPr lang="en-US"/>
              <a:pPr>
                <a:defRPr/>
              </a:pPr>
              <a:t>8/7/2015</a:t>
            </a:fld>
            <a:endParaRPr lang="en-US"/>
          </a:p>
        </p:txBody>
      </p:sp>
      <p:sp>
        <p:nvSpPr>
          <p:cNvPr id="5" name="Holder 6"/>
          <p:cNvSpPr>
            <a:spLocks noGrp="1"/>
          </p:cNvSpPr>
          <p:nvPr>
            <p:ph type="sldNum" sz="quarter" idx="12"/>
          </p:nvPr>
        </p:nvSpPr>
        <p:spPr/>
        <p:txBody>
          <a:bodyPr/>
          <a:lstStyle>
            <a:lvl1pPr>
              <a:defRPr/>
            </a:lvl1pPr>
          </a:lstStyle>
          <a:p>
            <a:pPr>
              <a:defRPr/>
            </a:pPr>
            <a:fld id="{0825C155-E5D6-47F7-8F26-6F5586EC5649}" type="slidenum">
              <a:rPr/>
              <a:pPr>
                <a:def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spTree>
      <p:nvGrpSpPr>
        <p:cNvPr id="1" name=""/>
        <p:cNvGrpSpPr/>
        <p:nvPr/>
      </p:nvGrpSpPr>
      <p:grpSpPr>
        <a:xfrm>
          <a:off x="0" y="0"/>
          <a:ext cx="0" cy="0"/>
          <a:chOff x="0" y="0"/>
          <a:chExt cx="0" cy="0"/>
        </a:xfrm>
      </p:grpSpPr>
      <p:sp>
        <p:nvSpPr>
          <p:cNvPr id="2" name="bk object 16"/>
          <p:cNvSpPr/>
          <p:nvPr/>
        </p:nvSpPr>
        <p:spPr>
          <a:xfrm>
            <a:off x="0" y="0"/>
            <a:ext cx="13004800" cy="9753600"/>
          </a:xfrm>
          <a:custGeom>
            <a:avLst/>
            <a:gdLst/>
            <a:ahLst/>
            <a:cxnLst/>
            <a:rect l="l" t="t" r="r" b="b"/>
            <a:pathLst>
              <a:path w="13004800" h="9753600">
                <a:moveTo>
                  <a:pt x="0" y="9753485"/>
                </a:moveTo>
                <a:lnTo>
                  <a:pt x="13004647" y="9753485"/>
                </a:lnTo>
                <a:lnTo>
                  <a:pt x="13004647" y="0"/>
                </a:lnTo>
                <a:lnTo>
                  <a:pt x="0" y="0"/>
                </a:lnTo>
                <a:lnTo>
                  <a:pt x="0" y="9753485"/>
                </a:lnTo>
                <a:close/>
              </a:path>
            </a:pathLst>
          </a:custGeom>
          <a:solidFill>
            <a:srgbClr val="2EAAE1"/>
          </a:solidFill>
        </p:spPr>
        <p:txBody>
          <a:bodyPr lIns="0" tIns="0" rIns="0" bIns="0"/>
          <a:lstStyle/>
          <a:p>
            <a:pPr fontAlgn="auto">
              <a:spcBef>
                <a:spcPts val="0"/>
              </a:spcBef>
              <a:spcAft>
                <a:spcPts val="0"/>
              </a:spcAft>
              <a:defRPr/>
            </a:pPr>
            <a:endParaRPr>
              <a:latin typeface="+mn-lt"/>
            </a:endParaRPr>
          </a:p>
        </p:txBody>
      </p:sp>
      <p:sp>
        <p:nvSpPr>
          <p:cNvPr id="3" name="Holder 2"/>
          <p:cNvSpPr>
            <a:spLocks noGrp="1"/>
          </p:cNvSpPr>
          <p:nvPr>
            <p:ph type="ftr" sz="quarter" idx="10"/>
          </p:nvPr>
        </p:nvSpPr>
        <p:spPr/>
        <p:txBody>
          <a:bodyPr/>
          <a:lstStyle>
            <a:lvl1pPr algn="ctr">
              <a:defRPr>
                <a:solidFill>
                  <a:schemeClr val="tx1">
                    <a:tint val="75000"/>
                  </a:schemeClr>
                </a:solidFill>
              </a:defRPr>
            </a:lvl1pPr>
          </a:lstStyle>
          <a:p>
            <a:pPr>
              <a:defRPr/>
            </a:pPr>
            <a:endParaRPr/>
          </a:p>
        </p:txBody>
      </p:sp>
      <p:sp>
        <p:nvSpPr>
          <p:cNvPr id="4" name="Holder 3"/>
          <p:cNvSpPr>
            <a:spLocks noGrp="1"/>
          </p:cNvSpPr>
          <p:nvPr>
            <p:ph type="dt" sz="half" idx="11"/>
          </p:nvPr>
        </p:nvSpPr>
        <p:spPr/>
        <p:txBody>
          <a:bodyPr/>
          <a:lstStyle>
            <a:lvl1pPr algn="l">
              <a:defRPr>
                <a:solidFill>
                  <a:schemeClr val="tx1">
                    <a:tint val="75000"/>
                  </a:schemeClr>
                </a:solidFill>
              </a:defRPr>
            </a:lvl1pPr>
          </a:lstStyle>
          <a:p>
            <a:pPr>
              <a:defRPr/>
            </a:pPr>
            <a:fld id="{DDCB7190-5A36-42C5-9083-C08537BF121D}" type="datetimeFigureOut">
              <a:rPr lang="en-US"/>
              <a:pPr>
                <a:defRPr/>
              </a:pPr>
              <a:t>8/7/2015</a:t>
            </a:fld>
            <a:endParaRPr lang="en-US"/>
          </a:p>
        </p:txBody>
      </p:sp>
      <p:sp>
        <p:nvSpPr>
          <p:cNvPr id="5" name="Holder 4"/>
          <p:cNvSpPr>
            <a:spLocks noGrp="1"/>
          </p:cNvSpPr>
          <p:nvPr>
            <p:ph type="sldNum" sz="quarter" idx="12"/>
          </p:nvPr>
        </p:nvSpPr>
        <p:spPr/>
        <p:txBody>
          <a:bodyPr/>
          <a:lstStyle>
            <a:lvl1pPr algn="r">
              <a:defRPr>
                <a:solidFill>
                  <a:schemeClr val="tx1">
                    <a:tint val="75000"/>
                  </a:schemeClr>
                </a:solidFill>
              </a:defRPr>
            </a:lvl1pPr>
          </a:lstStyle>
          <a:p>
            <a:pPr>
              <a:defRPr/>
            </a:pPr>
            <a:fld id="{3396D602-9C6B-4380-8C2B-B5C43CA76B17}" type="slidenum">
              <a:rPr/>
              <a:pPr>
                <a:def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1328738"/>
            <a:ext cx="13004800" cy="8424862"/>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rgbClr val="E9F2FB"/>
          </a:solidFill>
        </p:spPr>
        <p:txBody>
          <a:bodyPr lIns="0" tIns="0" rIns="0" bIns="0"/>
          <a:lstStyle/>
          <a:p>
            <a:pPr fontAlgn="auto">
              <a:spcBef>
                <a:spcPts val="0"/>
              </a:spcBef>
              <a:spcAft>
                <a:spcPts val="0"/>
              </a:spcAft>
              <a:defRPr/>
            </a:pPr>
            <a:endParaRPr>
              <a:latin typeface="+mn-lt"/>
            </a:endParaRPr>
          </a:p>
        </p:txBody>
      </p:sp>
      <p:sp>
        <p:nvSpPr>
          <p:cNvPr id="1027" name="Holder 2"/>
          <p:cNvSpPr>
            <a:spLocks noGrp="1"/>
          </p:cNvSpPr>
          <p:nvPr>
            <p:ph type="title"/>
          </p:nvPr>
        </p:nvSpPr>
        <p:spPr bwMode="auto">
          <a:xfrm>
            <a:off x="527050" y="1716088"/>
            <a:ext cx="11950700" cy="4699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endParaRPr lang="en-US" smtClean="0"/>
          </a:p>
        </p:txBody>
      </p:sp>
      <p:sp>
        <p:nvSpPr>
          <p:cNvPr id="1028" name="Holder 3"/>
          <p:cNvSpPr>
            <a:spLocks noGrp="1"/>
          </p:cNvSpPr>
          <p:nvPr>
            <p:ph type="body" idx="1"/>
          </p:nvPr>
        </p:nvSpPr>
        <p:spPr bwMode="auto">
          <a:xfrm>
            <a:off x="650875" y="2243138"/>
            <a:ext cx="11703050" cy="643731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endParaRPr lang="en-US" smtClean="0"/>
          </a:p>
        </p:txBody>
      </p:sp>
      <p:sp>
        <p:nvSpPr>
          <p:cNvPr id="4" name="Holder 4"/>
          <p:cNvSpPr>
            <a:spLocks noGrp="1"/>
          </p:cNvSpPr>
          <p:nvPr>
            <p:ph type="ftr" sz="quarter" idx="5"/>
          </p:nvPr>
        </p:nvSpPr>
        <p:spPr>
          <a:xfrm>
            <a:off x="4421188" y="9070975"/>
            <a:ext cx="4162425" cy="487363"/>
          </a:xfrm>
          <a:prstGeom prst="rect">
            <a:avLst/>
          </a:prstGeom>
        </p:spPr>
        <p:txBody>
          <a:bodyPr wrap="square" lIns="0" tIns="0" rIns="0" bIns="0">
            <a:spAutoFit/>
          </a:bodyPr>
          <a:lstStyle>
            <a:lvl1pPr algn="ctr" fontAlgn="auto">
              <a:spcBef>
                <a:spcPts val="0"/>
              </a:spcBef>
              <a:spcAft>
                <a:spcPts val="0"/>
              </a:spcAft>
              <a:defRPr>
                <a:solidFill>
                  <a:schemeClr val="tx1">
                    <a:tint val="75000"/>
                  </a:schemeClr>
                </a:solidFill>
                <a:latin typeface="+mn-lt"/>
              </a:defRPr>
            </a:lvl1pPr>
          </a:lstStyle>
          <a:p>
            <a:pPr>
              <a:defRPr/>
            </a:pPr>
            <a:endParaRPr/>
          </a:p>
        </p:txBody>
      </p:sp>
      <p:sp>
        <p:nvSpPr>
          <p:cNvPr id="5" name="Holder 5"/>
          <p:cNvSpPr>
            <a:spLocks noGrp="1"/>
          </p:cNvSpPr>
          <p:nvPr>
            <p:ph type="dt" sz="half" idx="6"/>
          </p:nvPr>
        </p:nvSpPr>
        <p:spPr>
          <a:xfrm>
            <a:off x="650875" y="9070975"/>
            <a:ext cx="2990850" cy="487363"/>
          </a:xfrm>
          <a:prstGeom prst="rect">
            <a:avLst/>
          </a:prstGeom>
        </p:spPr>
        <p:txBody>
          <a:bodyPr wrap="square" lIns="0" tIns="0" rIns="0" bIns="0">
            <a:spAutoFit/>
          </a:bodyPr>
          <a:lstStyle>
            <a:lvl1pPr algn="l" fontAlgn="auto">
              <a:spcBef>
                <a:spcPts val="0"/>
              </a:spcBef>
              <a:spcAft>
                <a:spcPts val="0"/>
              </a:spcAft>
              <a:defRPr>
                <a:solidFill>
                  <a:schemeClr val="tx1">
                    <a:tint val="75000"/>
                  </a:schemeClr>
                </a:solidFill>
                <a:latin typeface="+mn-lt"/>
              </a:defRPr>
            </a:lvl1pPr>
          </a:lstStyle>
          <a:p>
            <a:pPr>
              <a:defRPr/>
            </a:pPr>
            <a:fld id="{3EDD78A8-F53E-4761-B924-09687C4C60FA}" type="datetimeFigureOut">
              <a:rPr lang="en-US"/>
              <a:pPr>
                <a:defRPr/>
              </a:pPr>
              <a:t>8/7/2015</a:t>
            </a:fld>
            <a:endParaRPr lang="en-US"/>
          </a:p>
        </p:txBody>
      </p:sp>
      <p:sp>
        <p:nvSpPr>
          <p:cNvPr id="6" name="Holder 6"/>
          <p:cNvSpPr>
            <a:spLocks noGrp="1"/>
          </p:cNvSpPr>
          <p:nvPr>
            <p:ph type="sldNum" sz="quarter" idx="7"/>
          </p:nvPr>
        </p:nvSpPr>
        <p:spPr>
          <a:xfrm>
            <a:off x="9363075" y="9070975"/>
            <a:ext cx="2990850" cy="487363"/>
          </a:xfrm>
          <a:prstGeom prst="rect">
            <a:avLst/>
          </a:prstGeom>
        </p:spPr>
        <p:txBody>
          <a:bodyPr wrap="square" lIns="0" tIns="0" rIns="0" bIns="0">
            <a:spAutoFit/>
          </a:bodyPr>
          <a:lstStyle>
            <a:lvl1pPr algn="r" fontAlgn="auto">
              <a:spcBef>
                <a:spcPts val="0"/>
              </a:spcBef>
              <a:spcAft>
                <a:spcPts val="0"/>
              </a:spcAft>
              <a:defRPr>
                <a:solidFill>
                  <a:schemeClr val="tx1">
                    <a:tint val="75000"/>
                  </a:schemeClr>
                </a:solidFill>
                <a:latin typeface="+mn-lt"/>
              </a:defRPr>
            </a:lvl1pPr>
          </a:lstStyle>
          <a:p>
            <a:pPr>
              <a:defRPr/>
            </a:pPr>
            <a:fld id="{AED16953-39CE-4223-BF50-760F575EE260}"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Lst>
  <p:txStyles>
    <p:titleStyle>
      <a:lvl1pPr algn="ctr" rtl="0" eaLnBrk="0" fontAlgn="base" hangingPunct="0">
        <a:spcBef>
          <a:spcPct val="0"/>
        </a:spcBef>
        <a:spcAft>
          <a:spcPct val="0"/>
        </a:spcAft>
        <a:defRPr>
          <a:solidFill>
            <a:schemeClr val="tx2"/>
          </a:solidFill>
          <a:latin typeface="+mj-lt"/>
          <a:ea typeface="+mj-ea"/>
          <a:cs typeface="+mj-cs"/>
        </a:defRPr>
      </a:lvl1pPr>
      <a:lvl2pPr algn="ctr" rtl="0" eaLnBrk="0" fontAlgn="base" hangingPunct="0">
        <a:spcBef>
          <a:spcPct val="0"/>
        </a:spcBef>
        <a:spcAft>
          <a:spcPct val="0"/>
        </a:spcAft>
        <a:defRPr>
          <a:solidFill>
            <a:schemeClr val="tx2"/>
          </a:solidFill>
          <a:latin typeface="Calibri" pitchFamily="34" charset="0"/>
        </a:defRPr>
      </a:lvl2pPr>
      <a:lvl3pPr algn="ctr" rtl="0" eaLnBrk="0" fontAlgn="base" hangingPunct="0">
        <a:spcBef>
          <a:spcPct val="0"/>
        </a:spcBef>
        <a:spcAft>
          <a:spcPct val="0"/>
        </a:spcAft>
        <a:defRPr>
          <a:solidFill>
            <a:schemeClr val="tx2"/>
          </a:solidFill>
          <a:latin typeface="Calibri" pitchFamily="34" charset="0"/>
        </a:defRPr>
      </a:lvl3pPr>
      <a:lvl4pPr algn="ctr" rtl="0" eaLnBrk="0" fontAlgn="base" hangingPunct="0">
        <a:spcBef>
          <a:spcPct val="0"/>
        </a:spcBef>
        <a:spcAft>
          <a:spcPct val="0"/>
        </a:spcAft>
        <a:defRPr>
          <a:solidFill>
            <a:schemeClr val="tx2"/>
          </a:solidFill>
          <a:latin typeface="Calibri" pitchFamily="34" charset="0"/>
        </a:defRPr>
      </a:lvl4pPr>
      <a:lvl5pPr algn="ctr" rtl="0" eaLnBrk="0" fontAlgn="base" hangingPunct="0">
        <a:spcBef>
          <a:spcPct val="0"/>
        </a:spcBef>
        <a:spcAft>
          <a:spcPct val="0"/>
        </a:spcAft>
        <a:defRPr>
          <a:solidFill>
            <a:schemeClr val="tx2"/>
          </a:solidFill>
          <a:latin typeface="Calibri" pitchFamily="34" charset="0"/>
        </a:defRPr>
      </a:lvl5pPr>
      <a:lvl6pPr marL="457200" algn="ctr" rtl="0" eaLnBrk="0" fontAlgn="base" hangingPunct="0">
        <a:spcBef>
          <a:spcPct val="0"/>
        </a:spcBef>
        <a:spcAft>
          <a:spcPct val="0"/>
        </a:spcAft>
        <a:defRPr>
          <a:solidFill>
            <a:schemeClr val="tx2"/>
          </a:solidFill>
          <a:latin typeface="Calibri" pitchFamily="34" charset="0"/>
        </a:defRPr>
      </a:lvl6pPr>
      <a:lvl7pPr marL="914400" algn="ctr" rtl="0" eaLnBrk="0" fontAlgn="base" hangingPunct="0">
        <a:spcBef>
          <a:spcPct val="0"/>
        </a:spcBef>
        <a:spcAft>
          <a:spcPct val="0"/>
        </a:spcAft>
        <a:defRPr>
          <a:solidFill>
            <a:schemeClr val="tx2"/>
          </a:solidFill>
          <a:latin typeface="Calibri" pitchFamily="34" charset="0"/>
        </a:defRPr>
      </a:lvl7pPr>
      <a:lvl8pPr marL="1371600" algn="ctr" rtl="0" eaLnBrk="0" fontAlgn="base" hangingPunct="0">
        <a:spcBef>
          <a:spcPct val="0"/>
        </a:spcBef>
        <a:spcAft>
          <a:spcPct val="0"/>
        </a:spcAft>
        <a:defRPr>
          <a:solidFill>
            <a:schemeClr val="tx2"/>
          </a:solidFill>
          <a:latin typeface="Calibri" pitchFamily="34" charset="0"/>
        </a:defRPr>
      </a:lvl8pPr>
      <a:lvl9pPr marL="1828800" algn="ctr" rtl="0" eaLnBrk="0" fontAlgn="base" hangingPunct="0">
        <a:spcBef>
          <a:spcPct val="0"/>
        </a:spcBef>
        <a:spcAft>
          <a:spcPct val="0"/>
        </a:spcAft>
        <a:defRPr>
          <a:solidFill>
            <a:schemeClr val="tx2"/>
          </a:solidFill>
          <a:latin typeface="Calibri" pitchFamily="34" charset="0"/>
        </a:defRPr>
      </a:lvl9pPr>
    </p:titleStyle>
    <p:bodyStyle>
      <a:lvl1pPr algn="l" rtl="0" eaLnBrk="0" fontAlgn="base" hangingPunct="0">
        <a:spcBef>
          <a:spcPct val="20000"/>
        </a:spcBef>
        <a:spcAft>
          <a:spcPct val="0"/>
        </a:spcAft>
        <a:defRPr>
          <a:solidFill>
            <a:schemeClr val="tx1"/>
          </a:solidFill>
          <a:latin typeface="+mn-lt"/>
          <a:ea typeface="+mn-ea"/>
          <a:cs typeface="+mn-cs"/>
        </a:defRPr>
      </a:lvl1pPr>
      <a:lvl2pPr marL="457200" algn="l" rtl="0" eaLnBrk="0" fontAlgn="base" hangingPunct="0">
        <a:spcBef>
          <a:spcPct val="20000"/>
        </a:spcBef>
        <a:spcAft>
          <a:spcPct val="0"/>
        </a:spcAft>
        <a:defRPr>
          <a:solidFill>
            <a:schemeClr val="tx1"/>
          </a:solidFill>
          <a:latin typeface="+mn-lt"/>
          <a:ea typeface="+mn-ea"/>
          <a:cs typeface="+mn-cs"/>
        </a:defRPr>
      </a:lvl2pPr>
      <a:lvl3pPr marL="914400" algn="l" rtl="0" eaLnBrk="0" fontAlgn="base" hangingPunct="0">
        <a:spcBef>
          <a:spcPct val="20000"/>
        </a:spcBef>
        <a:spcAft>
          <a:spcPct val="0"/>
        </a:spcAft>
        <a:defRPr>
          <a:solidFill>
            <a:schemeClr val="tx1"/>
          </a:solidFill>
          <a:latin typeface="+mn-lt"/>
          <a:ea typeface="+mn-ea"/>
          <a:cs typeface="+mn-cs"/>
        </a:defRPr>
      </a:lvl3pPr>
      <a:lvl4pPr marL="1371600" algn="l" rtl="0" eaLnBrk="0" fontAlgn="base" hangingPunct="0">
        <a:spcBef>
          <a:spcPct val="20000"/>
        </a:spcBef>
        <a:spcAft>
          <a:spcPct val="0"/>
        </a:spcAft>
        <a:defRPr>
          <a:solidFill>
            <a:schemeClr val="tx1"/>
          </a:solidFill>
          <a:latin typeface="+mn-lt"/>
          <a:ea typeface="+mn-ea"/>
          <a:cs typeface="+mn-cs"/>
        </a:defRPr>
      </a:lvl4pPr>
      <a:lvl5pPr marL="1828800" algn="l" rtl="0" eaLnBrk="0" fontAlgn="base" hangingPunct="0">
        <a:spcBef>
          <a:spcPct val="20000"/>
        </a:spcBef>
        <a:spcAft>
          <a:spcPct val="0"/>
        </a:spcAft>
        <a:defRPr>
          <a:solidFill>
            <a:schemeClr val="tx1"/>
          </a:solidFill>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object 2"/>
          <p:cNvSpPr txBox="1">
            <a:spLocks noChangeArrowheads="1"/>
          </p:cNvSpPr>
          <p:nvPr/>
        </p:nvSpPr>
        <p:spPr bwMode="auto">
          <a:xfrm>
            <a:off x="527050" y="3054350"/>
            <a:ext cx="7024688" cy="2349500"/>
          </a:xfrm>
          <a:prstGeom prst="rect">
            <a:avLst/>
          </a:prstGeom>
          <a:noFill/>
          <a:ln w="9525">
            <a:noFill/>
            <a:miter lim="800000"/>
            <a:headEnd/>
            <a:tailEnd/>
          </a:ln>
        </p:spPr>
        <p:txBody>
          <a:bodyPr lIns="0" tIns="0" rIns="0" bIns="0">
            <a:spAutoFit/>
          </a:bodyPr>
          <a:lstStyle/>
          <a:p>
            <a:pPr marL="12700">
              <a:lnSpc>
                <a:spcPts val="2875"/>
              </a:lnSpc>
            </a:pPr>
            <a:r>
              <a:rPr lang="cy-GB" sz="2800" b="1">
                <a:solidFill>
                  <a:srgbClr val="FFFFFF"/>
                </a:solidFill>
                <a:cs typeface="Arial" charset="0"/>
              </a:rPr>
              <a:t>Arfer orau o ran datblygu arweinyddiaeth  mewn ysgolion</a:t>
            </a:r>
            <a:endParaRPr lang="cy-GB" sz="2200">
              <a:latin typeface="Times New Roman" pitchFamily="18" charset="0"/>
              <a:cs typeface="Times New Roman" pitchFamily="18" charset="0"/>
            </a:endParaRPr>
          </a:p>
          <a:p>
            <a:pPr marL="12700">
              <a:lnSpc>
                <a:spcPts val="3188"/>
              </a:lnSpc>
            </a:pPr>
            <a:r>
              <a:rPr lang="en-GB" sz="3200">
                <a:latin typeface="Calibri" pitchFamily="34" charset="0"/>
              </a:rPr>
              <a:t>Best practice in leadership development in schools</a:t>
            </a:r>
            <a:br>
              <a:rPr lang="en-GB" sz="3200">
                <a:latin typeface="Calibri" pitchFamily="34" charset="0"/>
              </a:rPr>
            </a:br>
            <a:endParaRPr lang="en-GB" sz="3200">
              <a:latin typeface="Calibri" pitchFamily="34" charset="0"/>
            </a:endParaRPr>
          </a:p>
          <a:p>
            <a:pPr marL="12700">
              <a:lnSpc>
                <a:spcPts val="3188"/>
              </a:lnSpc>
            </a:pPr>
            <a:endParaRPr lang="en-GB" sz="2800" b="1">
              <a:solidFill>
                <a:srgbClr val="414042"/>
              </a:solidFill>
              <a:cs typeface="Arial" charset="0"/>
            </a:endParaRPr>
          </a:p>
        </p:txBody>
      </p:sp>
      <p:pic>
        <p:nvPicPr>
          <p:cNvPr id="7170" name="Picture 16" descr="Untitled-1.png"/>
          <p:cNvPicPr>
            <a:picLocks noChangeAspect="1"/>
          </p:cNvPicPr>
          <p:nvPr/>
        </p:nvPicPr>
        <p:blipFill>
          <a:blip r:embed="rId2"/>
          <a:srcRect/>
          <a:stretch>
            <a:fillRect/>
          </a:stretch>
        </p:blipFill>
        <p:spPr bwMode="auto">
          <a:xfrm>
            <a:off x="6488113" y="0"/>
            <a:ext cx="14300200" cy="10728325"/>
          </a:xfrm>
          <a:prstGeom prst="rect">
            <a:avLst/>
          </a:prstGeom>
          <a:noFill/>
          <a:ln w="9525">
            <a:noFill/>
            <a:miter lim="800000"/>
            <a:headEnd/>
            <a:tailEnd/>
          </a:ln>
        </p:spPr>
      </p:pic>
      <p:pic>
        <p:nvPicPr>
          <p:cNvPr id="7171" name="Picture 17"/>
          <p:cNvPicPr>
            <a:picLocks noChangeAspect="1"/>
          </p:cNvPicPr>
          <p:nvPr/>
        </p:nvPicPr>
        <p:blipFill>
          <a:blip r:embed="rId3"/>
          <a:srcRect/>
          <a:stretch>
            <a:fillRect/>
          </a:stretch>
        </p:blipFill>
        <p:spPr bwMode="auto">
          <a:xfrm>
            <a:off x="533400" y="8540750"/>
            <a:ext cx="2565400" cy="6858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object 2"/>
          <p:cNvSpPr>
            <a:spLocks noGrp="1"/>
          </p:cNvSpPr>
          <p:nvPr>
            <p:ph type="title"/>
          </p:nvPr>
        </p:nvSpPr>
        <p:spPr/>
        <p:txBody>
          <a:bodyPr/>
          <a:lstStyle/>
          <a:p>
            <a:pPr marL="12700" algn="l" eaLnBrk="1" hangingPunct="1"/>
            <a:r>
              <a:rPr lang="en-US" smtClean="0">
                <a:latin typeface="Arial" charset="0"/>
                <a:cs typeface="Arial" charset="0"/>
              </a:rPr>
              <a:t>Argymhellion</a:t>
            </a:r>
          </a:p>
        </p:txBody>
      </p:sp>
      <p:sp>
        <p:nvSpPr>
          <p:cNvPr id="16386" name="object 3"/>
          <p:cNvSpPr>
            <a:spLocks noGrp="1"/>
          </p:cNvSpPr>
          <p:nvPr>
            <p:ph sz="half" idx="2"/>
          </p:nvPr>
        </p:nvSpPr>
        <p:spPr>
          <a:xfrm>
            <a:off x="527050" y="2641600"/>
            <a:ext cx="5729288" cy="5878532"/>
          </a:xfrm>
        </p:spPr>
        <p:txBody>
          <a:bodyPr/>
          <a:lstStyle/>
          <a:p>
            <a:pPr marL="482600" indent="-469900" eaLnBrk="1" hangingPunct="1">
              <a:spcBef>
                <a:spcPct val="0"/>
              </a:spcBef>
            </a:pPr>
            <a:r>
              <a:rPr lang="cy-GB" sz="2000" b="1" dirty="0" smtClean="0">
                <a:solidFill>
                  <a:srgbClr val="00B0F0"/>
                </a:solidFill>
                <a:latin typeface="Arial" charset="0"/>
                <a:ea typeface="Times New Roman" pitchFamily="18" charset="0"/>
                <a:cs typeface="Arial" charset="0"/>
              </a:rPr>
              <a:t>Dylai awdurdodau lleol a chonsortia rhanbarthol:</a:t>
            </a:r>
          </a:p>
          <a:p>
            <a:pPr marL="482600" indent="-469900" eaLnBrk="1" hangingPunct="1">
              <a:spcBef>
                <a:spcPct val="0"/>
              </a:spcBef>
            </a:pPr>
            <a:endParaRPr lang="cy-GB" sz="2000" dirty="0" smtClean="0">
              <a:solidFill>
                <a:srgbClr val="00B0F0"/>
              </a:solidFill>
              <a:latin typeface="Arial" charset="0"/>
              <a:ea typeface="Times New Roman" pitchFamily="18" charset="0"/>
              <a:cs typeface="Arial" charset="0"/>
            </a:endParaRPr>
          </a:p>
          <a:p>
            <a:pPr marL="482600" indent="-469900" eaLnBrk="1" hangingPunct="1">
              <a:spcBef>
                <a:spcPct val="0"/>
              </a:spcBef>
            </a:pPr>
            <a:r>
              <a:rPr lang="cy-GB" sz="2000" dirty="0" smtClean="0">
                <a:solidFill>
                  <a:srgbClr val="00B0F0"/>
                </a:solidFill>
                <a:latin typeface="Arial" charset="0"/>
                <a:ea typeface="Times New Roman" pitchFamily="18" charset="0"/>
                <a:cs typeface="Arial" charset="0"/>
              </a:rPr>
              <a:t>A6	ddarparu arweiniad i arweinwyr ysgol profiadol ar ddatblygu eu staff fel arweinwyr y dyfodol </a:t>
            </a:r>
          </a:p>
          <a:p>
            <a:pPr marL="482600" indent="-469900" eaLnBrk="1" hangingPunct="1">
              <a:spcBef>
                <a:spcPct val="0"/>
              </a:spcBef>
            </a:pPr>
            <a:endParaRPr lang="cy-GB" sz="2000" dirty="0" smtClean="0">
              <a:solidFill>
                <a:srgbClr val="00B0F0"/>
              </a:solidFill>
              <a:latin typeface="Arial" charset="0"/>
              <a:ea typeface="Times New Roman" pitchFamily="18" charset="0"/>
              <a:cs typeface="Arial" charset="0"/>
            </a:endParaRPr>
          </a:p>
          <a:p>
            <a:pPr marL="482600" indent="-469900" eaLnBrk="1" hangingPunct="1">
              <a:spcBef>
                <a:spcPct val="0"/>
              </a:spcBef>
            </a:pPr>
            <a:r>
              <a:rPr lang="cy-GB" sz="2000" dirty="0" smtClean="0">
                <a:solidFill>
                  <a:srgbClr val="00B0F0"/>
                </a:solidFill>
                <a:latin typeface="Arial" charset="0"/>
                <a:ea typeface="Times New Roman" pitchFamily="18" charset="0"/>
                <a:cs typeface="Arial" charset="0"/>
              </a:rPr>
              <a:t>A7	rhoi cyfleoedd i uwch arweinwyr ddatblygu eu medrau mewn meysydd allweddol, fel herio tanberfformiad, defnyddio strategaethau i wella addysgu a gweithredu mentrau newydd </a:t>
            </a:r>
          </a:p>
          <a:p>
            <a:pPr marL="482600" indent="-469900" eaLnBrk="1" hangingPunct="1">
              <a:spcBef>
                <a:spcPct val="0"/>
              </a:spcBef>
            </a:pPr>
            <a:endParaRPr lang="cy-GB" sz="2000" dirty="0" smtClean="0">
              <a:solidFill>
                <a:srgbClr val="00B0F0"/>
              </a:solidFill>
              <a:latin typeface="Arial" charset="0"/>
              <a:ea typeface="Times New Roman" pitchFamily="18" charset="0"/>
              <a:cs typeface="Arial" charset="0"/>
            </a:endParaRPr>
          </a:p>
          <a:p>
            <a:pPr marL="482600" indent="-469900" eaLnBrk="1" hangingPunct="1">
              <a:spcBef>
                <a:spcPct val="0"/>
              </a:spcBef>
            </a:pPr>
            <a:r>
              <a:rPr lang="cy-GB" sz="2000" dirty="0" smtClean="0">
                <a:solidFill>
                  <a:srgbClr val="00B0F0"/>
                </a:solidFill>
                <a:latin typeface="Arial" charset="0"/>
                <a:ea typeface="Times New Roman" pitchFamily="18" charset="0"/>
                <a:cs typeface="Arial" charset="0"/>
              </a:rPr>
              <a:t>A8	darparu neu ddod o hyd i hyfforddiant effeithiol cyfrwng Cymraeg a Saesneg i arweinwyr ar bob lefel </a:t>
            </a:r>
          </a:p>
          <a:p>
            <a:pPr marL="482600" indent="-469900" eaLnBrk="1" hangingPunct="1">
              <a:spcBef>
                <a:spcPct val="0"/>
              </a:spcBef>
            </a:pPr>
            <a:endParaRPr lang="cy-GB" sz="2000" dirty="0" smtClean="0">
              <a:solidFill>
                <a:srgbClr val="00B0F0"/>
              </a:solidFill>
              <a:latin typeface="Arial" charset="0"/>
              <a:ea typeface="Times New Roman" pitchFamily="18" charset="0"/>
              <a:cs typeface="Arial" charset="0"/>
            </a:endParaRPr>
          </a:p>
          <a:p>
            <a:pPr marL="482600" indent="-469900" eaLnBrk="1" hangingPunct="1">
              <a:spcBef>
                <a:spcPct val="0"/>
              </a:spcBef>
            </a:pPr>
            <a:r>
              <a:rPr lang="cy-GB" sz="2000" dirty="0" smtClean="0">
                <a:solidFill>
                  <a:srgbClr val="00B0F0"/>
                </a:solidFill>
                <a:latin typeface="Arial" charset="0"/>
                <a:ea typeface="Times New Roman" pitchFamily="18" charset="0"/>
                <a:cs typeface="Arial" charset="0"/>
              </a:rPr>
              <a:t>A9	hybu’r defnydd ar y safonau arweinyddiaeth a’r adolygiad arweinyddiaeth unigol ymhlith pob arweinydd ysgol </a:t>
            </a:r>
          </a:p>
          <a:p>
            <a:pPr marL="482600" indent="-469900" eaLnBrk="1" hangingPunct="1">
              <a:spcBef>
                <a:spcPct val="0"/>
              </a:spcBef>
            </a:pPr>
            <a:endParaRPr lang="cy-GB" dirty="0" smtClean="0">
              <a:solidFill>
                <a:srgbClr val="414042"/>
              </a:solidFill>
              <a:latin typeface="Arial" charset="0"/>
              <a:ea typeface="Times New Roman" pitchFamily="18" charset="0"/>
              <a:cs typeface="Arial" charset="0"/>
            </a:endParaRPr>
          </a:p>
        </p:txBody>
      </p:sp>
      <p:sp>
        <p:nvSpPr>
          <p:cNvPr id="4" name="object 4"/>
          <p:cNvSpPr txBox="1"/>
          <p:nvPr/>
        </p:nvSpPr>
        <p:spPr>
          <a:xfrm>
            <a:off x="6615113" y="1716088"/>
            <a:ext cx="4002087" cy="469900"/>
          </a:xfrm>
          <a:prstGeom prst="rect">
            <a:avLst/>
          </a:prstGeom>
        </p:spPr>
        <p:txBody>
          <a:bodyPr lIns="0" tIns="0" rIns="0" bIns="0">
            <a:spAutoFit/>
          </a:bodyPr>
          <a:lstStyle/>
          <a:p>
            <a:pPr marL="12700" fontAlgn="auto">
              <a:spcBef>
                <a:spcPts val="0"/>
              </a:spcBef>
              <a:spcAft>
                <a:spcPts val="0"/>
              </a:spcAft>
              <a:defRPr/>
            </a:pPr>
            <a:r>
              <a:rPr sz="3500" b="1" spc="-5" dirty="0">
                <a:solidFill>
                  <a:srgbClr val="414042"/>
                </a:solidFill>
                <a:latin typeface="Arial"/>
                <a:cs typeface="Arial"/>
              </a:rPr>
              <a:t>Recommendations</a:t>
            </a:r>
            <a:endParaRPr sz="3500">
              <a:latin typeface="Arial"/>
              <a:cs typeface="Arial"/>
            </a:endParaRPr>
          </a:p>
        </p:txBody>
      </p:sp>
      <p:sp>
        <p:nvSpPr>
          <p:cNvPr id="16388" name="object 5"/>
          <p:cNvSpPr>
            <a:spLocks noGrp="1"/>
          </p:cNvSpPr>
          <p:nvPr>
            <p:ph sz="half" idx="3"/>
          </p:nvPr>
        </p:nvSpPr>
        <p:spPr>
          <a:xfrm>
            <a:off x="6615113" y="2641600"/>
            <a:ext cx="5783262" cy="6186309"/>
          </a:xfrm>
        </p:spPr>
        <p:txBody>
          <a:bodyPr/>
          <a:lstStyle/>
          <a:p>
            <a:pPr eaLnBrk="1" hangingPunct="1">
              <a:spcBef>
                <a:spcPct val="0"/>
              </a:spcBef>
              <a:tabLst>
                <a:tab pos="457200" algn="l"/>
                <a:tab pos="2636838" algn="ctr"/>
                <a:tab pos="5273675" algn="r"/>
              </a:tabLst>
            </a:pPr>
            <a:r>
              <a:rPr lang="en-GB" sz="2000" b="1" dirty="0" smtClean="0">
                <a:latin typeface="Arial" charset="0"/>
                <a:ea typeface="Times New Roman" pitchFamily="18" charset="0"/>
                <a:cs typeface="Arial" charset="0"/>
              </a:rPr>
              <a:t>Local authorities and regional consortia should:</a:t>
            </a:r>
          </a:p>
          <a:p>
            <a:pPr eaLnBrk="1" hangingPunct="1">
              <a:spcBef>
                <a:spcPct val="0"/>
              </a:spcBef>
              <a:tabLst>
                <a:tab pos="457200" algn="l"/>
                <a:tab pos="2636838" algn="ctr"/>
                <a:tab pos="5273675" algn="r"/>
              </a:tabLst>
            </a:pPr>
            <a:endParaRPr lang="en-GB" sz="2000" dirty="0" smtClean="0">
              <a:latin typeface="Arial" charset="0"/>
              <a:ea typeface="Times New Roman" pitchFamily="18" charset="0"/>
              <a:cs typeface="Arial" charset="0"/>
            </a:endParaRPr>
          </a:p>
          <a:p>
            <a:pPr marL="533400" indent="-533400" eaLnBrk="1" hangingPunct="1">
              <a:spcBef>
                <a:spcPct val="0"/>
              </a:spcBef>
              <a:tabLst>
                <a:tab pos="457200" algn="l"/>
                <a:tab pos="2636838" algn="ctr"/>
                <a:tab pos="5273675" algn="r"/>
              </a:tabLst>
            </a:pPr>
            <a:r>
              <a:rPr lang="en-GB" sz="2000" dirty="0" smtClean="0">
                <a:latin typeface="Arial" charset="0"/>
                <a:ea typeface="Times New Roman" pitchFamily="18" charset="0"/>
                <a:cs typeface="Arial" charset="0"/>
              </a:rPr>
              <a:t>R6   provide guidance for experienced school leaders on developing their staff as future leaders</a:t>
            </a:r>
          </a:p>
          <a:p>
            <a:pPr marL="533400" indent="-533400" eaLnBrk="1" hangingPunct="1">
              <a:spcBef>
                <a:spcPct val="0"/>
              </a:spcBef>
              <a:tabLst>
                <a:tab pos="457200" algn="l"/>
                <a:tab pos="2636838" algn="ctr"/>
                <a:tab pos="5273675" algn="r"/>
              </a:tabLst>
            </a:pPr>
            <a:endParaRPr lang="en-GB" sz="2000" dirty="0" smtClean="0">
              <a:latin typeface="Arial" charset="0"/>
              <a:ea typeface="Times New Roman" pitchFamily="18" charset="0"/>
              <a:cs typeface="Arial" charset="0"/>
            </a:endParaRPr>
          </a:p>
          <a:p>
            <a:pPr marL="533400" indent="-533400" eaLnBrk="1" hangingPunct="1">
              <a:spcBef>
                <a:spcPct val="0"/>
              </a:spcBef>
              <a:tabLst>
                <a:tab pos="457200" algn="l"/>
                <a:tab pos="2636838" algn="ctr"/>
                <a:tab pos="5273675" algn="r"/>
              </a:tabLst>
            </a:pPr>
            <a:r>
              <a:rPr lang="en-GB" sz="2000" dirty="0" smtClean="0">
                <a:latin typeface="Arial" charset="0"/>
                <a:ea typeface="Times New Roman" pitchFamily="18" charset="0"/>
                <a:cs typeface="Arial" charset="0"/>
              </a:rPr>
              <a:t>R7   provide opportunities for senior leaders to develop their skills in key areas such as challenging underperformance, deploying strategies to improve teaching, and implementing new initiatives </a:t>
            </a:r>
          </a:p>
          <a:p>
            <a:pPr marL="533400" indent="-533400" eaLnBrk="1" hangingPunct="1">
              <a:spcBef>
                <a:spcPct val="0"/>
              </a:spcBef>
              <a:tabLst>
                <a:tab pos="457200" algn="l"/>
                <a:tab pos="2636838" algn="ctr"/>
                <a:tab pos="5273675" algn="r"/>
              </a:tabLst>
            </a:pPr>
            <a:endParaRPr lang="en-GB" sz="2000" dirty="0" smtClean="0">
              <a:latin typeface="Arial" charset="0"/>
              <a:ea typeface="Times New Roman" pitchFamily="18" charset="0"/>
              <a:cs typeface="Arial" charset="0"/>
            </a:endParaRPr>
          </a:p>
          <a:p>
            <a:pPr marL="533400" indent="-533400" eaLnBrk="1" hangingPunct="1">
              <a:spcBef>
                <a:spcPct val="0"/>
              </a:spcBef>
              <a:tabLst>
                <a:tab pos="457200" algn="l"/>
                <a:tab pos="2636838" algn="ctr"/>
                <a:tab pos="5273675" algn="r"/>
              </a:tabLst>
            </a:pPr>
            <a:r>
              <a:rPr lang="en-GB" sz="2000" dirty="0" smtClean="0">
                <a:latin typeface="Arial" charset="0"/>
                <a:ea typeface="Times New Roman" pitchFamily="18" charset="0"/>
                <a:cs typeface="Arial" charset="0"/>
              </a:rPr>
              <a:t>R8   provide or source effective Welsh and English medium training for leaders at all levels</a:t>
            </a:r>
          </a:p>
          <a:p>
            <a:pPr marL="533400" indent="-533400" eaLnBrk="1" hangingPunct="1">
              <a:spcBef>
                <a:spcPct val="0"/>
              </a:spcBef>
              <a:tabLst>
                <a:tab pos="457200" algn="l"/>
                <a:tab pos="2636838" algn="ctr"/>
                <a:tab pos="5273675" algn="r"/>
              </a:tabLst>
            </a:pPr>
            <a:endParaRPr lang="en-GB" sz="2000" dirty="0" smtClean="0">
              <a:latin typeface="Arial" charset="0"/>
              <a:ea typeface="Times New Roman" pitchFamily="18" charset="0"/>
              <a:cs typeface="Arial" charset="0"/>
            </a:endParaRPr>
          </a:p>
          <a:p>
            <a:pPr marL="533400" indent="-533400" eaLnBrk="1" hangingPunct="1">
              <a:spcBef>
                <a:spcPct val="0"/>
              </a:spcBef>
              <a:tabLst>
                <a:tab pos="457200" algn="l"/>
                <a:tab pos="2636838" algn="ctr"/>
                <a:tab pos="5273675" algn="r"/>
              </a:tabLst>
            </a:pPr>
            <a:r>
              <a:rPr lang="en-GB" sz="2000" dirty="0" smtClean="0">
                <a:latin typeface="Arial" charset="0"/>
                <a:ea typeface="Times New Roman" pitchFamily="18" charset="0"/>
                <a:cs typeface="Arial" charset="0"/>
              </a:rPr>
              <a:t>R9	 promote the use of the leadership standards and the individual leadership review to all school leaders </a:t>
            </a:r>
          </a:p>
          <a:p>
            <a:pPr eaLnBrk="1" hangingPunct="1">
              <a:spcBef>
                <a:spcPct val="0"/>
              </a:spcBef>
              <a:tabLst>
                <a:tab pos="457200" algn="l"/>
                <a:tab pos="2636838" algn="ctr"/>
                <a:tab pos="5273675" algn="r"/>
              </a:tabLst>
            </a:pPr>
            <a:endParaRPr lang="en-GB" dirty="0" smtClean="0">
              <a:latin typeface="Arial" charset="0"/>
              <a:ea typeface="Times New Roman" pitchFamily="18" charset="0"/>
              <a:cs typeface="Arial" charset="0"/>
            </a:endParaRPr>
          </a:p>
        </p:txBody>
      </p:sp>
      <p:pic>
        <p:nvPicPr>
          <p:cNvPr id="16389"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object 2"/>
          <p:cNvSpPr>
            <a:spLocks noGrp="1"/>
          </p:cNvSpPr>
          <p:nvPr>
            <p:ph type="title"/>
          </p:nvPr>
        </p:nvSpPr>
        <p:spPr/>
        <p:txBody>
          <a:bodyPr/>
          <a:lstStyle/>
          <a:p>
            <a:pPr marL="12700" algn="l" eaLnBrk="1" hangingPunct="1"/>
            <a:r>
              <a:rPr lang="en-US" smtClean="0">
                <a:latin typeface="Arial" charset="0"/>
                <a:cs typeface="Arial" charset="0"/>
              </a:rPr>
              <a:t>Argymhellion</a:t>
            </a:r>
          </a:p>
        </p:txBody>
      </p:sp>
      <p:sp>
        <p:nvSpPr>
          <p:cNvPr id="17410" name="object 3"/>
          <p:cNvSpPr>
            <a:spLocks noGrp="1"/>
          </p:cNvSpPr>
          <p:nvPr>
            <p:ph sz="half" idx="2"/>
          </p:nvPr>
        </p:nvSpPr>
        <p:spPr>
          <a:xfrm>
            <a:off x="527050" y="2641600"/>
            <a:ext cx="5729288" cy="3352800"/>
          </a:xfrm>
        </p:spPr>
        <p:txBody>
          <a:bodyPr/>
          <a:lstStyle/>
          <a:p>
            <a:pPr marL="482600" indent="-469900" eaLnBrk="1" hangingPunct="1">
              <a:spcBef>
                <a:spcPct val="0"/>
              </a:spcBef>
            </a:pPr>
            <a:r>
              <a:rPr lang="cy-GB" sz="2000" b="1" dirty="0" smtClean="0">
                <a:solidFill>
                  <a:srgbClr val="00B0F0"/>
                </a:solidFill>
                <a:latin typeface="Arial" charset="0"/>
                <a:ea typeface="Times New Roman" pitchFamily="18" charset="0"/>
                <a:cs typeface="Arial" charset="0"/>
              </a:rPr>
              <a:t>Dylai Llywodraeth Cymru:</a:t>
            </a:r>
          </a:p>
          <a:p>
            <a:pPr marL="482600" indent="-469900" eaLnBrk="1" hangingPunct="1">
              <a:spcBef>
                <a:spcPct val="0"/>
              </a:spcBef>
            </a:pPr>
            <a:endParaRPr lang="cy-GB" sz="2000" dirty="0" smtClean="0">
              <a:solidFill>
                <a:srgbClr val="00B0F0"/>
              </a:solidFill>
              <a:latin typeface="Arial" charset="0"/>
              <a:ea typeface="Times New Roman" pitchFamily="18" charset="0"/>
              <a:cs typeface="Arial" charset="0"/>
            </a:endParaRPr>
          </a:p>
          <a:p>
            <a:pPr marL="482600" indent="-469900" eaLnBrk="1" hangingPunct="1">
              <a:spcBef>
                <a:spcPct val="0"/>
              </a:spcBef>
            </a:pPr>
            <a:r>
              <a:rPr lang="cy-GB" sz="2000" dirty="0" smtClean="0">
                <a:solidFill>
                  <a:srgbClr val="00B0F0"/>
                </a:solidFill>
                <a:latin typeface="Arial" charset="0"/>
                <a:ea typeface="Times New Roman" pitchFamily="18" charset="0"/>
                <a:cs typeface="Arial" charset="0"/>
              </a:rPr>
              <a:t>A10 weithredu strategaeth ar gyfer datblygu medrau arweinyddiaeth i ddarpar arweinwyr ac uwch arweinwyr profiadol</a:t>
            </a:r>
          </a:p>
          <a:p>
            <a:pPr marL="482600" indent="-469900" eaLnBrk="1" hangingPunct="1">
              <a:spcBef>
                <a:spcPct val="0"/>
              </a:spcBef>
            </a:pPr>
            <a:endParaRPr lang="cy-GB" sz="2000" dirty="0" smtClean="0">
              <a:solidFill>
                <a:srgbClr val="00B0F0"/>
              </a:solidFill>
              <a:latin typeface="Arial" charset="0"/>
              <a:ea typeface="Times New Roman" pitchFamily="18" charset="0"/>
              <a:cs typeface="Arial" charset="0"/>
            </a:endParaRPr>
          </a:p>
          <a:p>
            <a:pPr marL="482600" indent="-469900" eaLnBrk="1" hangingPunct="1">
              <a:spcBef>
                <a:spcPct val="0"/>
              </a:spcBef>
            </a:pPr>
            <a:r>
              <a:rPr lang="cy-GB" sz="2000" dirty="0" smtClean="0">
                <a:solidFill>
                  <a:srgbClr val="00B0F0"/>
                </a:solidFill>
                <a:latin typeface="Arial" charset="0"/>
                <a:ea typeface="Times New Roman" pitchFamily="18" charset="0"/>
                <a:cs typeface="Arial" charset="0"/>
              </a:rPr>
              <a:t>A11 cynnwys datblygiad medrau arweinyddiaeth fel cangen o’r safonau proffesiynol ar gyfer Cynorthwywyr Addysgu Lefel Uwch, athrawon ac arweinwyr canol </a:t>
            </a:r>
          </a:p>
          <a:p>
            <a:pPr marL="482600" indent="-469900" eaLnBrk="1" hangingPunct="1">
              <a:spcBef>
                <a:spcPct val="0"/>
              </a:spcBef>
            </a:pPr>
            <a:r>
              <a:rPr lang="cy-GB" sz="2000" dirty="0" smtClean="0">
                <a:solidFill>
                  <a:srgbClr val="00B0F0"/>
                </a:solidFill>
                <a:latin typeface="Arial" charset="0"/>
                <a:ea typeface="Times New Roman" pitchFamily="18" charset="0"/>
                <a:cs typeface="Arial" charset="0"/>
              </a:rPr>
              <a:t>.</a:t>
            </a:r>
          </a:p>
        </p:txBody>
      </p:sp>
      <p:sp>
        <p:nvSpPr>
          <p:cNvPr id="4" name="object 4"/>
          <p:cNvSpPr txBox="1"/>
          <p:nvPr/>
        </p:nvSpPr>
        <p:spPr>
          <a:xfrm>
            <a:off x="6615113" y="1716088"/>
            <a:ext cx="4002087" cy="469900"/>
          </a:xfrm>
          <a:prstGeom prst="rect">
            <a:avLst/>
          </a:prstGeom>
        </p:spPr>
        <p:txBody>
          <a:bodyPr lIns="0" tIns="0" rIns="0" bIns="0">
            <a:spAutoFit/>
          </a:bodyPr>
          <a:lstStyle/>
          <a:p>
            <a:pPr marL="12700" fontAlgn="auto">
              <a:spcBef>
                <a:spcPts val="0"/>
              </a:spcBef>
              <a:spcAft>
                <a:spcPts val="0"/>
              </a:spcAft>
              <a:defRPr/>
            </a:pPr>
            <a:r>
              <a:rPr sz="3500" b="1" spc="-5" dirty="0">
                <a:solidFill>
                  <a:srgbClr val="414042"/>
                </a:solidFill>
                <a:latin typeface="Arial"/>
                <a:cs typeface="Arial"/>
              </a:rPr>
              <a:t>Recommendations</a:t>
            </a:r>
            <a:endParaRPr sz="3500">
              <a:latin typeface="Arial"/>
              <a:cs typeface="Arial"/>
            </a:endParaRPr>
          </a:p>
        </p:txBody>
      </p:sp>
      <p:sp>
        <p:nvSpPr>
          <p:cNvPr id="17412" name="object 5"/>
          <p:cNvSpPr>
            <a:spLocks noGrp="1"/>
          </p:cNvSpPr>
          <p:nvPr>
            <p:ph sz="half" idx="3"/>
          </p:nvPr>
        </p:nvSpPr>
        <p:spPr>
          <a:xfrm>
            <a:off x="6615113" y="2641600"/>
            <a:ext cx="5783262" cy="3386138"/>
          </a:xfrm>
        </p:spPr>
        <p:txBody>
          <a:bodyPr/>
          <a:lstStyle/>
          <a:p>
            <a:pPr eaLnBrk="1" hangingPunct="1">
              <a:spcBef>
                <a:spcPct val="0"/>
              </a:spcBef>
              <a:tabLst>
                <a:tab pos="457200" algn="l"/>
                <a:tab pos="2636838" algn="ctr"/>
                <a:tab pos="5273675" algn="r"/>
              </a:tabLst>
            </a:pPr>
            <a:r>
              <a:rPr lang="en-GB" sz="2000" b="1" dirty="0" smtClean="0">
                <a:latin typeface="Arial" charset="0"/>
                <a:ea typeface="Times New Roman" pitchFamily="18" charset="0"/>
                <a:cs typeface="Arial" charset="0"/>
              </a:rPr>
              <a:t>Welsh Government should:</a:t>
            </a:r>
          </a:p>
          <a:p>
            <a:pPr eaLnBrk="1" hangingPunct="1">
              <a:spcBef>
                <a:spcPct val="0"/>
              </a:spcBef>
              <a:tabLst>
                <a:tab pos="457200" algn="l"/>
                <a:tab pos="2636838" algn="ctr"/>
                <a:tab pos="5273675" algn="r"/>
              </a:tabLst>
            </a:pPr>
            <a:endParaRPr lang="en-GB" sz="2000" dirty="0" smtClean="0">
              <a:latin typeface="Arial" charset="0"/>
              <a:ea typeface="Times New Roman" pitchFamily="18" charset="0"/>
              <a:cs typeface="Arial" charset="0"/>
            </a:endParaRPr>
          </a:p>
          <a:p>
            <a:pPr marL="533400" indent="-533400" eaLnBrk="1" hangingPunct="1">
              <a:spcBef>
                <a:spcPct val="0"/>
              </a:spcBef>
              <a:tabLst>
                <a:tab pos="457200" algn="l"/>
                <a:tab pos="2636838" algn="ctr"/>
                <a:tab pos="5273675" algn="r"/>
              </a:tabLst>
            </a:pPr>
            <a:r>
              <a:rPr lang="en-GB" sz="2000" dirty="0" smtClean="0">
                <a:latin typeface="Arial" charset="0"/>
                <a:ea typeface="Times New Roman" pitchFamily="18" charset="0"/>
                <a:cs typeface="Arial" charset="0"/>
              </a:rPr>
              <a:t>R10 implement a strategy for the development of leadership skills for aspiring and experienced senior leaders</a:t>
            </a:r>
          </a:p>
          <a:p>
            <a:pPr marL="533400" indent="-533400" eaLnBrk="1" hangingPunct="1">
              <a:spcBef>
                <a:spcPct val="0"/>
              </a:spcBef>
              <a:tabLst>
                <a:tab pos="457200" algn="l"/>
                <a:tab pos="2636838" algn="ctr"/>
                <a:tab pos="5273675" algn="r"/>
              </a:tabLst>
            </a:pPr>
            <a:endParaRPr lang="en-GB" sz="2000" dirty="0" smtClean="0">
              <a:latin typeface="Arial" charset="0"/>
              <a:ea typeface="Times New Roman" pitchFamily="18" charset="0"/>
              <a:cs typeface="Arial" charset="0"/>
            </a:endParaRPr>
          </a:p>
          <a:p>
            <a:pPr marL="533400" indent="-533400" eaLnBrk="1" hangingPunct="1">
              <a:spcBef>
                <a:spcPct val="0"/>
              </a:spcBef>
              <a:tabLst>
                <a:tab pos="457200" algn="l"/>
                <a:tab pos="2636838" algn="ctr"/>
                <a:tab pos="5273675" algn="r"/>
              </a:tabLst>
            </a:pPr>
            <a:r>
              <a:rPr lang="en-GB" sz="2000" dirty="0" smtClean="0">
                <a:latin typeface="Arial" charset="0"/>
                <a:ea typeface="Times New Roman" pitchFamily="18" charset="0"/>
                <a:cs typeface="Arial" charset="0"/>
              </a:rPr>
              <a:t>R11 	include the development of leadership skills as a strand in the professional standards for Higher Level Teaching Assistants, teachers and middle leaders</a:t>
            </a:r>
          </a:p>
          <a:p>
            <a:pPr eaLnBrk="1" hangingPunct="1">
              <a:spcBef>
                <a:spcPct val="0"/>
              </a:spcBef>
              <a:tabLst>
                <a:tab pos="457200" algn="l"/>
                <a:tab pos="2636838" algn="ctr"/>
                <a:tab pos="5273675" algn="r"/>
              </a:tabLst>
            </a:pPr>
            <a:r>
              <a:rPr lang="en-GB" sz="2000" dirty="0" smtClean="0">
                <a:latin typeface="Arial" charset="0"/>
                <a:ea typeface="Times New Roman" pitchFamily="18" charset="0"/>
                <a:cs typeface="Arial" charset="0"/>
              </a:rPr>
              <a:t>.</a:t>
            </a:r>
          </a:p>
        </p:txBody>
      </p:sp>
      <p:pic>
        <p:nvPicPr>
          <p:cNvPr id="17413"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object 2"/>
          <p:cNvSpPr>
            <a:spLocks noGrp="1"/>
          </p:cNvSpPr>
          <p:nvPr>
            <p:ph type="title"/>
          </p:nvPr>
        </p:nvSpPr>
        <p:spPr>
          <a:xfrm>
            <a:off x="527050" y="1716088"/>
            <a:ext cx="11950700" cy="533400"/>
          </a:xfrm>
        </p:spPr>
        <p:txBody>
          <a:bodyPr/>
          <a:lstStyle/>
          <a:p>
            <a:pPr marL="12700" algn="l" eaLnBrk="1" hangingPunct="1"/>
            <a:r>
              <a:rPr lang="en-GB" smtClean="0">
                <a:latin typeface="Arial" charset="0"/>
                <a:cs typeface="Arial" charset="0"/>
              </a:rPr>
              <a:t>Arfer orau</a:t>
            </a:r>
            <a:endParaRPr lang="en-US" smtClean="0">
              <a:latin typeface="Arial" charset="0"/>
              <a:cs typeface="Arial" charset="0"/>
            </a:endParaRPr>
          </a:p>
        </p:txBody>
      </p:sp>
      <p:sp>
        <p:nvSpPr>
          <p:cNvPr id="18434" name="object 3"/>
          <p:cNvSpPr>
            <a:spLocks noGrp="1"/>
          </p:cNvSpPr>
          <p:nvPr>
            <p:ph sz="half" idx="2"/>
          </p:nvPr>
        </p:nvSpPr>
        <p:spPr>
          <a:xfrm>
            <a:off x="260350" y="2641600"/>
            <a:ext cx="5995988" cy="6935788"/>
          </a:xfrm>
        </p:spPr>
        <p:txBody>
          <a:bodyPr/>
          <a:lstStyle/>
          <a:p>
            <a:pPr indent="12700" eaLnBrk="1" hangingPunct="1">
              <a:spcBef>
                <a:spcPct val="0"/>
              </a:spcBef>
            </a:pPr>
            <a:r>
              <a:rPr lang="cy-GB" sz="1600" dirty="0" smtClean="0">
                <a:solidFill>
                  <a:srgbClr val="00B0F0"/>
                </a:solidFill>
                <a:latin typeface="Arial" charset="0"/>
                <a:cs typeface="Arial" charset="0"/>
              </a:rPr>
              <a:t>Mae’r adroddiad yn cynnwys un ar ddeg astudiaeth achos sy’n rhoi enghreifftiau o arfer effeithiol.  Un enghraifft yw Ysgol Gynradd Glan </a:t>
            </a:r>
            <a:r>
              <a:rPr lang="cy-GB" sz="1600" dirty="0" err="1" smtClean="0">
                <a:solidFill>
                  <a:srgbClr val="00B0F0"/>
                </a:solidFill>
                <a:latin typeface="Arial" charset="0"/>
                <a:cs typeface="Arial" charset="0"/>
              </a:rPr>
              <a:t>Usk</a:t>
            </a:r>
            <a:r>
              <a:rPr lang="cy-GB" sz="1600" dirty="0" smtClean="0">
                <a:solidFill>
                  <a:srgbClr val="00B0F0"/>
                </a:solidFill>
                <a:latin typeface="Arial" charset="0"/>
                <a:cs typeface="Arial" charset="0"/>
              </a:rPr>
              <a:t> yng </a:t>
            </a:r>
            <a:r>
              <a:rPr lang="cy-GB" sz="1600" dirty="0" err="1" smtClean="0">
                <a:solidFill>
                  <a:srgbClr val="00B0F0"/>
                </a:solidFill>
                <a:latin typeface="Arial" charset="0"/>
                <a:cs typeface="Arial" charset="0"/>
              </a:rPr>
              <a:t>Nghasnewydd</a:t>
            </a:r>
            <a:r>
              <a:rPr lang="cy-GB" sz="1600" dirty="0" smtClean="0">
                <a:solidFill>
                  <a:srgbClr val="00B0F0"/>
                </a:solidFill>
                <a:latin typeface="Arial" charset="0"/>
                <a:cs typeface="Arial" charset="0"/>
              </a:rPr>
              <a:t>, lle y mae arweinwyr wedi llwyddo i nodi darpar arweinwyr a’u datblygu’n effeithiol.</a:t>
            </a:r>
          </a:p>
          <a:p>
            <a:pPr indent="12700" eaLnBrk="1" hangingPunct="1">
              <a:spcBef>
                <a:spcPct val="0"/>
              </a:spcBef>
            </a:pPr>
            <a:endParaRPr lang="cy-GB" sz="1600" dirty="0" smtClean="0">
              <a:solidFill>
                <a:srgbClr val="00B0F0"/>
              </a:solidFill>
              <a:latin typeface="Arial" charset="0"/>
              <a:cs typeface="Arial" charset="0"/>
            </a:endParaRPr>
          </a:p>
          <a:p>
            <a:pPr indent="12700" eaLnBrk="1" hangingPunct="1">
              <a:spcBef>
                <a:spcPct val="0"/>
              </a:spcBef>
            </a:pPr>
            <a:r>
              <a:rPr lang="cy-GB" sz="1600" b="1" dirty="0" smtClean="0">
                <a:solidFill>
                  <a:srgbClr val="00B0F0"/>
                </a:solidFill>
                <a:latin typeface="Arial" charset="0"/>
                <a:cs typeface="Arial" charset="0"/>
              </a:rPr>
              <a:t>Strategaeth</a:t>
            </a:r>
          </a:p>
          <a:p>
            <a:pPr indent="12700" eaLnBrk="1" hangingPunct="1">
              <a:spcBef>
                <a:spcPct val="0"/>
              </a:spcBef>
            </a:pPr>
            <a:endParaRPr lang="cy-GB" sz="1600" b="1" dirty="0" smtClean="0">
              <a:solidFill>
                <a:srgbClr val="00B0F0"/>
              </a:solidFill>
              <a:latin typeface="Arial" charset="0"/>
              <a:cs typeface="Arial" charset="0"/>
            </a:endParaRPr>
          </a:p>
          <a:p>
            <a:pPr indent="12700" eaLnBrk="1" hangingPunct="1">
              <a:spcBef>
                <a:spcPct val="0"/>
              </a:spcBef>
            </a:pPr>
            <a:r>
              <a:rPr lang="cy-GB" sz="1600" dirty="0" smtClean="0">
                <a:solidFill>
                  <a:srgbClr val="00B0F0"/>
                </a:solidFill>
                <a:latin typeface="Arial" charset="0"/>
                <a:cs typeface="Arial" charset="0"/>
              </a:rPr>
              <a:t>Cafodd gwaith yr ysgol i gynyddu’r gallu i arwain a sicrhau cynllunio priodol ar gyfer olyniaeth ei gyflymu gan fod yr ysgol yn cymryd rhan mewn gwaith ysgol i ysgol yn rhanbarthol ac yn genedlaethol.  Roedd y pennaeth ac aelodau’r tîm arwain a chymorth wedi nodi cryfderau personol a chyfunol a meysydd i’w datblygu yn gysylltiedig </a:t>
            </a:r>
            <a:r>
              <a:rPr lang="cy-GB" sz="1600" dirty="0" err="1" smtClean="0">
                <a:solidFill>
                  <a:srgbClr val="00B0F0"/>
                </a:solidFill>
                <a:latin typeface="Arial" charset="0"/>
                <a:cs typeface="Arial" charset="0"/>
              </a:rPr>
              <a:t>â’r</a:t>
            </a:r>
            <a:r>
              <a:rPr lang="cy-GB" sz="1600" dirty="0" smtClean="0">
                <a:solidFill>
                  <a:srgbClr val="00B0F0"/>
                </a:solidFill>
                <a:latin typeface="Arial" charset="0"/>
                <a:cs typeface="Arial" charset="0"/>
              </a:rPr>
              <a:t> safonau arwain.  </a:t>
            </a:r>
          </a:p>
          <a:p>
            <a:pPr indent="12700" eaLnBrk="1" hangingPunct="1">
              <a:spcBef>
                <a:spcPct val="0"/>
              </a:spcBef>
            </a:pPr>
            <a:endParaRPr lang="cy-GB" sz="1600" b="1" dirty="0" smtClean="0">
              <a:solidFill>
                <a:srgbClr val="00B0F0"/>
              </a:solidFill>
              <a:latin typeface="Arial" charset="0"/>
              <a:cs typeface="Arial" charset="0"/>
            </a:endParaRPr>
          </a:p>
          <a:p>
            <a:pPr indent="12700" eaLnBrk="1" hangingPunct="1">
              <a:spcBef>
                <a:spcPct val="0"/>
              </a:spcBef>
            </a:pPr>
            <a:r>
              <a:rPr lang="cy-GB" sz="1600" b="1" dirty="0" smtClean="0">
                <a:solidFill>
                  <a:srgbClr val="00B0F0"/>
                </a:solidFill>
                <a:latin typeface="Arial" charset="0"/>
                <a:cs typeface="Arial" charset="0"/>
              </a:rPr>
              <a:t>Gweithredu</a:t>
            </a:r>
          </a:p>
          <a:p>
            <a:pPr indent="12700" eaLnBrk="1" hangingPunct="1">
              <a:spcBef>
                <a:spcPct val="0"/>
              </a:spcBef>
            </a:pPr>
            <a:r>
              <a:rPr lang="cy-GB" sz="1600" dirty="0" smtClean="0">
                <a:solidFill>
                  <a:srgbClr val="00B0F0"/>
                </a:solidFill>
                <a:latin typeface="Arial" charset="0"/>
                <a:cs typeface="Arial" charset="0"/>
              </a:rPr>
              <a:t>Datblygodd y tîm arwain a chymorth raglen llwybr arwain cynhwysfawr.  Rhoddodd y rhaglen hon gyfleoedd i staff gymryd rhan ym mywyd ehangach yr ysgol.  Roedd yn cynnwys rhoi cyflwyniadau i’r corff llywodraethol, arwain hyfforddiant a datblygiad staff, cymryd gwasanaethau ysgol gyfan a mynychu gweithdai bob pythefnos.</a:t>
            </a:r>
          </a:p>
          <a:p>
            <a:pPr indent="12700" eaLnBrk="1" hangingPunct="1">
              <a:spcBef>
                <a:spcPct val="0"/>
              </a:spcBef>
            </a:pPr>
            <a:endParaRPr lang="cy-GB" sz="1600" b="1" dirty="0" smtClean="0">
              <a:solidFill>
                <a:srgbClr val="00B0F0"/>
              </a:solidFill>
              <a:latin typeface="Arial" charset="0"/>
              <a:cs typeface="Arial" charset="0"/>
            </a:endParaRPr>
          </a:p>
          <a:p>
            <a:pPr indent="12700" eaLnBrk="1" hangingPunct="1">
              <a:spcBef>
                <a:spcPct val="0"/>
              </a:spcBef>
            </a:pPr>
            <a:r>
              <a:rPr lang="cy-GB" sz="1600" b="1" dirty="0" smtClean="0">
                <a:solidFill>
                  <a:srgbClr val="00B0F0"/>
                </a:solidFill>
                <a:latin typeface="Arial" charset="0"/>
                <a:cs typeface="Arial" charset="0"/>
              </a:rPr>
              <a:t>Effaith</a:t>
            </a:r>
          </a:p>
          <a:p>
            <a:pPr indent="12700" eaLnBrk="1" hangingPunct="1">
              <a:spcBef>
                <a:spcPct val="0"/>
              </a:spcBef>
            </a:pPr>
            <a:r>
              <a:rPr lang="cy-GB" sz="1600" dirty="0" smtClean="0">
                <a:solidFill>
                  <a:srgbClr val="00B0F0"/>
                </a:solidFill>
                <a:latin typeface="Arial" charset="0"/>
                <a:cs typeface="Arial" charset="0"/>
              </a:rPr>
              <a:t>Mae nodi a datblygu arweinwyr y dyfodol wedi dod yn rhan o’r diwylliant ehangach o ddatblygiad proffesiynol yn yr ysgol ac mae wedi llwyddo i ddatblygu’r arbenigedd angenrheidiol ymhlith ei staff i ymgymryd â rolau arwain wrth iddynt godi yn yr ysgol. </a:t>
            </a:r>
          </a:p>
          <a:p>
            <a:pPr indent="12700" eaLnBrk="1" hangingPunct="1">
              <a:spcBef>
                <a:spcPct val="0"/>
              </a:spcBef>
            </a:pPr>
            <a:endParaRPr lang="cy-GB" b="1" dirty="0" smtClean="0">
              <a:solidFill>
                <a:srgbClr val="00B0F0"/>
              </a:solidFill>
              <a:latin typeface="Arial" charset="0"/>
              <a:cs typeface="Arial" charset="0"/>
            </a:endParaRPr>
          </a:p>
        </p:txBody>
      </p:sp>
      <p:sp>
        <p:nvSpPr>
          <p:cNvPr id="4" name="object 4"/>
          <p:cNvSpPr txBox="1"/>
          <p:nvPr/>
        </p:nvSpPr>
        <p:spPr>
          <a:xfrm>
            <a:off x="6615113" y="1716088"/>
            <a:ext cx="4002087" cy="107791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Best practice</a:t>
            </a:r>
            <a:br>
              <a:rPr lang="en-GB" sz="3500" b="1" spc="-5" dirty="0">
                <a:solidFill>
                  <a:srgbClr val="414042"/>
                </a:solidFill>
                <a:latin typeface="Arial"/>
                <a:cs typeface="Arial"/>
              </a:rPr>
            </a:br>
            <a:endParaRPr sz="3500" dirty="0">
              <a:latin typeface="Arial"/>
              <a:cs typeface="Arial"/>
            </a:endParaRPr>
          </a:p>
        </p:txBody>
      </p:sp>
      <p:sp>
        <p:nvSpPr>
          <p:cNvPr id="18436" name="object 5"/>
          <p:cNvSpPr>
            <a:spLocks noGrp="1"/>
          </p:cNvSpPr>
          <p:nvPr>
            <p:ph sz="half" idx="3"/>
          </p:nvPr>
        </p:nvSpPr>
        <p:spPr>
          <a:xfrm>
            <a:off x="6615113" y="2641600"/>
            <a:ext cx="5783262" cy="7232650"/>
          </a:xfrm>
        </p:spPr>
        <p:txBody>
          <a:bodyPr/>
          <a:lstStyle/>
          <a:p>
            <a:pPr eaLnBrk="1" hangingPunct="1">
              <a:spcBef>
                <a:spcPct val="0"/>
              </a:spcBef>
            </a:pPr>
            <a:r>
              <a:rPr lang="en-GB" sz="1600" smtClean="0">
                <a:latin typeface="Arial" charset="0"/>
                <a:cs typeface="Arial" charset="0"/>
              </a:rPr>
              <a:t>The report contains eleven case studies which exemplify effective practice.  One example is Glan Usk Primary School in Newport, where leaders have been successful in identifying potential leaders and developing them effectively.</a:t>
            </a:r>
          </a:p>
          <a:p>
            <a:pPr eaLnBrk="1" hangingPunct="1">
              <a:spcBef>
                <a:spcPct val="0"/>
              </a:spcBef>
            </a:pPr>
            <a:endParaRPr lang="en-GB" sz="1600" smtClean="0">
              <a:latin typeface="Arial" charset="0"/>
              <a:cs typeface="Arial" charset="0"/>
            </a:endParaRPr>
          </a:p>
          <a:p>
            <a:pPr eaLnBrk="1" hangingPunct="1">
              <a:spcBef>
                <a:spcPct val="0"/>
              </a:spcBef>
            </a:pPr>
            <a:r>
              <a:rPr lang="en-GB" sz="1600" b="1" smtClean="0">
                <a:latin typeface="Arial" charset="0"/>
                <a:cs typeface="Arial" charset="0"/>
              </a:rPr>
              <a:t>Strategy</a:t>
            </a:r>
          </a:p>
          <a:p>
            <a:pPr eaLnBrk="1" hangingPunct="1">
              <a:spcBef>
                <a:spcPct val="0"/>
              </a:spcBef>
            </a:pPr>
            <a:endParaRPr lang="en-GB" sz="1600" b="1" smtClean="0">
              <a:latin typeface="Arial" charset="0"/>
              <a:cs typeface="Arial" charset="0"/>
            </a:endParaRPr>
          </a:p>
          <a:p>
            <a:pPr eaLnBrk="1" hangingPunct="1">
              <a:spcBef>
                <a:spcPct val="0"/>
              </a:spcBef>
            </a:pPr>
            <a:r>
              <a:rPr lang="en-GB" sz="1600" smtClean="0">
                <a:latin typeface="Arial" charset="0"/>
                <a:cs typeface="Arial" charset="0"/>
              </a:rPr>
              <a:t>The school’s work on increasing leadership capacity and ensuring appropriate succession planning was accelerated due to their involvement in school-to-school work both regionally and nationally.  The headteacher and members of the leadership and support team identified personal and collective strengths and areas for development linked to the leadership standards.  </a:t>
            </a:r>
          </a:p>
          <a:p>
            <a:pPr eaLnBrk="1" hangingPunct="1">
              <a:spcBef>
                <a:spcPct val="0"/>
              </a:spcBef>
            </a:pPr>
            <a:endParaRPr lang="en-GB" sz="1600" b="1" smtClean="0">
              <a:latin typeface="Arial" charset="0"/>
              <a:cs typeface="Arial" charset="0"/>
            </a:endParaRPr>
          </a:p>
          <a:p>
            <a:pPr eaLnBrk="1" hangingPunct="1">
              <a:spcBef>
                <a:spcPct val="0"/>
              </a:spcBef>
            </a:pPr>
            <a:r>
              <a:rPr lang="en-GB" sz="1600" b="1" smtClean="0">
                <a:latin typeface="Arial" charset="0"/>
                <a:cs typeface="Arial" charset="0"/>
              </a:rPr>
              <a:t>Action</a:t>
            </a:r>
          </a:p>
          <a:p>
            <a:pPr eaLnBrk="1" hangingPunct="1">
              <a:spcBef>
                <a:spcPct val="0"/>
              </a:spcBef>
            </a:pPr>
            <a:r>
              <a:rPr lang="en-GB" sz="1600" smtClean="0">
                <a:latin typeface="Arial" charset="0"/>
                <a:cs typeface="Arial" charset="0"/>
              </a:rPr>
              <a:t>The leadership and support team developed a comprehensive leadership pathway programme.  This programme provided staff with opportunities to be involved in the wider life of the school.  This included, presenting to the governing body, leading staff training and development, taking whole school assemblies and attending fortnightly workshops.</a:t>
            </a:r>
          </a:p>
          <a:p>
            <a:pPr eaLnBrk="1" hangingPunct="1">
              <a:spcBef>
                <a:spcPct val="0"/>
              </a:spcBef>
            </a:pPr>
            <a:endParaRPr lang="en-GB" sz="1600" b="1" smtClean="0">
              <a:latin typeface="Arial" charset="0"/>
              <a:cs typeface="Arial" charset="0"/>
            </a:endParaRPr>
          </a:p>
          <a:p>
            <a:pPr eaLnBrk="1" hangingPunct="1">
              <a:spcBef>
                <a:spcPct val="0"/>
              </a:spcBef>
            </a:pPr>
            <a:r>
              <a:rPr lang="en-GB" sz="1600" b="1" smtClean="0">
                <a:latin typeface="Arial" charset="0"/>
                <a:cs typeface="Arial" charset="0"/>
              </a:rPr>
              <a:t>Impact</a:t>
            </a:r>
          </a:p>
          <a:p>
            <a:pPr eaLnBrk="1" hangingPunct="1">
              <a:spcBef>
                <a:spcPct val="0"/>
              </a:spcBef>
            </a:pPr>
            <a:r>
              <a:rPr lang="en-GB" sz="1600" smtClean="0">
                <a:latin typeface="Arial" charset="0"/>
                <a:cs typeface="Arial" charset="0"/>
              </a:rPr>
              <a:t>The identification and development of future leaders has become part of the wider culture of professional development within the school and has been successful in developing the necessary expertise within its staff to undertake leadership roles as they arise within the school. </a:t>
            </a:r>
          </a:p>
          <a:p>
            <a:pPr eaLnBrk="1" hangingPunct="1">
              <a:spcBef>
                <a:spcPct val="0"/>
              </a:spcBef>
            </a:pPr>
            <a:endParaRPr lang="en-GB" b="1" smtClean="0">
              <a:latin typeface="Arial" charset="0"/>
              <a:cs typeface="Arial" charset="0"/>
            </a:endParaRPr>
          </a:p>
        </p:txBody>
      </p:sp>
      <p:pic>
        <p:nvPicPr>
          <p:cNvPr id="18437"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object 2"/>
          <p:cNvSpPr>
            <a:spLocks noGrp="1"/>
          </p:cNvSpPr>
          <p:nvPr>
            <p:ph type="title"/>
          </p:nvPr>
        </p:nvSpPr>
        <p:spPr>
          <a:xfrm>
            <a:off x="527050" y="1716088"/>
            <a:ext cx="11950700" cy="533400"/>
          </a:xfrm>
        </p:spPr>
        <p:txBody>
          <a:bodyPr/>
          <a:lstStyle/>
          <a:p>
            <a:pPr marL="12700" algn="l" eaLnBrk="1" hangingPunct="1"/>
            <a:r>
              <a:rPr lang="cy-GB" smtClean="0">
                <a:latin typeface="Arial" charset="0"/>
                <a:cs typeface="Arial" charset="0"/>
              </a:rPr>
              <a:t>10 cwestiwn i ddarparwyr</a:t>
            </a:r>
          </a:p>
        </p:txBody>
      </p:sp>
      <p:sp>
        <p:nvSpPr>
          <p:cNvPr id="19458" name="object 3"/>
          <p:cNvSpPr>
            <a:spLocks noGrp="1"/>
          </p:cNvSpPr>
          <p:nvPr>
            <p:ph sz="half" idx="2"/>
          </p:nvPr>
        </p:nvSpPr>
        <p:spPr>
          <a:xfrm>
            <a:off x="527050" y="2641600"/>
            <a:ext cx="5729288" cy="6986528"/>
          </a:xfrm>
        </p:spPr>
        <p:txBody>
          <a:bodyPr/>
          <a:lstStyle/>
          <a:p>
            <a:pPr indent="12700" eaLnBrk="1" hangingPunct="1">
              <a:spcBef>
                <a:spcPct val="0"/>
              </a:spcBef>
            </a:pPr>
            <a:r>
              <a:rPr lang="cy-GB" sz="2400" dirty="0" smtClean="0">
                <a:solidFill>
                  <a:srgbClr val="00B0F0"/>
                </a:solidFill>
                <a:latin typeface="Arial" charset="0"/>
                <a:cs typeface="Arial" charset="0"/>
              </a:rPr>
              <a:t>Pa mor effeithiol yw uwch arweinwyr yn eich ysgol o ran nodi unigolion sydd </a:t>
            </a:r>
            <a:r>
              <a:rPr lang="cy-GB" sz="2400" dirty="0" err="1" smtClean="0">
                <a:solidFill>
                  <a:srgbClr val="00B0F0"/>
                </a:solidFill>
                <a:latin typeface="Arial" charset="0"/>
                <a:cs typeface="Arial" charset="0"/>
              </a:rPr>
              <a:t>â’r</a:t>
            </a:r>
            <a:r>
              <a:rPr lang="cy-GB" sz="2400" dirty="0" smtClean="0">
                <a:solidFill>
                  <a:srgbClr val="00B0F0"/>
                </a:solidFill>
                <a:latin typeface="Arial" charset="0"/>
                <a:cs typeface="Arial" charset="0"/>
              </a:rPr>
              <a:t> potensial i fod yn arweinwyr y dyfodol?</a:t>
            </a:r>
          </a:p>
          <a:p>
            <a:pPr indent="12700" eaLnBrk="1" hangingPunct="1">
              <a:spcBef>
                <a:spcPct val="0"/>
              </a:spcBef>
            </a:pPr>
            <a:endParaRPr lang="cy-GB" sz="2400" dirty="0" smtClean="0">
              <a:solidFill>
                <a:srgbClr val="00B0F0"/>
              </a:solidFill>
              <a:latin typeface="Arial" charset="0"/>
              <a:cs typeface="Arial" charset="0"/>
            </a:endParaRPr>
          </a:p>
          <a:p>
            <a:pPr indent="12700" eaLnBrk="1" hangingPunct="1">
              <a:spcBef>
                <a:spcPct val="0"/>
              </a:spcBef>
            </a:pPr>
            <a:r>
              <a:rPr lang="cy-GB" sz="2400" dirty="0" smtClean="0">
                <a:solidFill>
                  <a:srgbClr val="00B0F0"/>
                </a:solidFill>
                <a:latin typeface="Arial" charset="0"/>
                <a:cs typeface="Arial" charset="0"/>
              </a:rPr>
              <a:t>Pa mor gadarn yw’r diwylliant o ddysgu proffesiynol yn eich ysgol?</a:t>
            </a:r>
          </a:p>
          <a:p>
            <a:pPr indent="12700" eaLnBrk="1" hangingPunct="1">
              <a:spcBef>
                <a:spcPct val="0"/>
              </a:spcBef>
            </a:pPr>
            <a:endParaRPr lang="cy-GB" sz="2400" dirty="0" smtClean="0">
              <a:solidFill>
                <a:srgbClr val="00B0F0"/>
              </a:solidFill>
              <a:latin typeface="Arial" charset="0"/>
              <a:cs typeface="Arial" charset="0"/>
            </a:endParaRPr>
          </a:p>
          <a:p>
            <a:pPr indent="12700" eaLnBrk="1" hangingPunct="1">
              <a:spcBef>
                <a:spcPct val="0"/>
              </a:spcBef>
            </a:pPr>
            <a:r>
              <a:rPr lang="cy-GB" sz="2400" dirty="0" smtClean="0">
                <a:solidFill>
                  <a:srgbClr val="00B0F0"/>
                </a:solidFill>
                <a:latin typeface="Arial" charset="0"/>
                <a:cs typeface="Arial" charset="0"/>
              </a:rPr>
              <a:t>Pa mor llwyddiannus yw eich ysgol wrth sicrhau cynllunio effeithiol ar gyfer olyniaeth?</a:t>
            </a:r>
          </a:p>
          <a:p>
            <a:pPr indent="12700" eaLnBrk="1" hangingPunct="1">
              <a:spcBef>
                <a:spcPct val="0"/>
              </a:spcBef>
            </a:pPr>
            <a:endParaRPr lang="cy-GB" sz="2400" dirty="0" smtClean="0">
              <a:solidFill>
                <a:srgbClr val="00B0F0"/>
              </a:solidFill>
              <a:latin typeface="Arial" charset="0"/>
              <a:cs typeface="Arial" charset="0"/>
            </a:endParaRPr>
          </a:p>
          <a:p>
            <a:pPr indent="12700" eaLnBrk="1" hangingPunct="1">
              <a:spcBef>
                <a:spcPct val="0"/>
              </a:spcBef>
            </a:pPr>
            <a:r>
              <a:rPr lang="cy-GB" sz="2400" dirty="0" smtClean="0">
                <a:solidFill>
                  <a:srgbClr val="00B0F0"/>
                </a:solidFill>
                <a:latin typeface="Arial" charset="0"/>
                <a:cs typeface="Arial" charset="0"/>
              </a:rPr>
              <a:t>Pa mor effeithiol yw uwch arweinwyr wrth ddadansoddi’r medrau a’r rhinweddau y mae eu hangen i ymgymryd â rolau arwain penodol?</a:t>
            </a:r>
          </a:p>
          <a:p>
            <a:pPr indent="12700" eaLnBrk="1" hangingPunct="1">
              <a:spcBef>
                <a:spcPct val="0"/>
              </a:spcBef>
            </a:pPr>
            <a:endParaRPr lang="cy-GB" sz="2400" dirty="0" smtClean="0">
              <a:solidFill>
                <a:srgbClr val="00B0F0"/>
              </a:solidFill>
              <a:latin typeface="Arial" charset="0"/>
              <a:cs typeface="Arial" charset="0"/>
            </a:endParaRPr>
          </a:p>
          <a:p>
            <a:pPr indent="12700" eaLnBrk="1" hangingPunct="1">
              <a:spcBef>
                <a:spcPct val="0"/>
              </a:spcBef>
            </a:pPr>
            <a:r>
              <a:rPr lang="cy-GB" sz="2400" dirty="0" smtClean="0">
                <a:solidFill>
                  <a:srgbClr val="00B0F0"/>
                </a:solidFill>
                <a:latin typeface="Arial" charset="0"/>
                <a:cs typeface="Arial" charset="0"/>
              </a:rPr>
              <a:t>Pa mor effeithiol yw gweithdrefnau rheoli perfformiad yr ysgol?</a:t>
            </a:r>
          </a:p>
          <a:p>
            <a:pPr indent="12700" eaLnBrk="1" hangingPunct="1">
              <a:spcBef>
                <a:spcPct val="0"/>
              </a:spcBef>
            </a:pPr>
            <a:endParaRPr lang="cy-GB" dirty="0" smtClean="0">
              <a:solidFill>
                <a:srgbClr val="414042"/>
              </a:solidFill>
              <a:latin typeface="Arial" charset="0"/>
              <a:cs typeface="Arial" charset="0"/>
            </a:endParaRPr>
          </a:p>
        </p:txBody>
      </p:sp>
      <p:sp>
        <p:nvSpPr>
          <p:cNvPr id="4" name="object 4"/>
          <p:cNvSpPr txBox="1"/>
          <p:nvPr/>
        </p:nvSpPr>
        <p:spPr>
          <a:xfrm>
            <a:off x="6615113" y="1716088"/>
            <a:ext cx="6197600"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10 questions for providers</a:t>
            </a:r>
            <a:endParaRPr sz="3500" dirty="0">
              <a:latin typeface="Arial"/>
              <a:cs typeface="Arial"/>
            </a:endParaRPr>
          </a:p>
        </p:txBody>
      </p:sp>
      <p:sp>
        <p:nvSpPr>
          <p:cNvPr id="19460" name="object 5"/>
          <p:cNvSpPr>
            <a:spLocks noGrp="1"/>
          </p:cNvSpPr>
          <p:nvPr>
            <p:ph sz="half" idx="3"/>
          </p:nvPr>
        </p:nvSpPr>
        <p:spPr>
          <a:xfrm>
            <a:off x="6615113" y="2641600"/>
            <a:ext cx="5783262" cy="6247864"/>
          </a:xfrm>
        </p:spPr>
        <p:txBody>
          <a:bodyPr/>
          <a:lstStyle/>
          <a:p>
            <a:pPr eaLnBrk="1" hangingPunct="1">
              <a:spcBef>
                <a:spcPct val="0"/>
              </a:spcBef>
            </a:pPr>
            <a:r>
              <a:rPr lang="en-GB" sz="2400" dirty="0" smtClean="0">
                <a:solidFill>
                  <a:schemeClr val="tx1"/>
                </a:solidFill>
                <a:latin typeface="Arial" charset="0"/>
                <a:cs typeface="Arial" charset="0"/>
              </a:rPr>
              <a:t>How effective are senior leaders in your school at identifying individuals with the potential to become future leaders?</a:t>
            </a:r>
          </a:p>
          <a:p>
            <a:pPr eaLnBrk="1" hangingPunct="1">
              <a:spcBef>
                <a:spcPct val="0"/>
              </a:spcBef>
            </a:pPr>
            <a:endParaRPr lang="en-GB" sz="2400" dirty="0" smtClean="0">
              <a:solidFill>
                <a:schemeClr val="tx1"/>
              </a:solidFill>
              <a:latin typeface="Arial" charset="0"/>
              <a:cs typeface="Arial" charset="0"/>
            </a:endParaRPr>
          </a:p>
          <a:p>
            <a:pPr eaLnBrk="1" hangingPunct="1">
              <a:spcBef>
                <a:spcPct val="0"/>
              </a:spcBef>
            </a:pPr>
            <a:r>
              <a:rPr lang="en-GB" sz="2400" dirty="0" smtClean="0">
                <a:solidFill>
                  <a:schemeClr val="tx1"/>
                </a:solidFill>
                <a:latin typeface="Arial" charset="0"/>
                <a:cs typeface="Arial" charset="0"/>
              </a:rPr>
              <a:t>How strong is the culture of professional learning in your school?</a:t>
            </a:r>
          </a:p>
          <a:p>
            <a:pPr eaLnBrk="1" hangingPunct="1">
              <a:spcBef>
                <a:spcPct val="0"/>
              </a:spcBef>
            </a:pPr>
            <a:endParaRPr lang="en-GB" sz="2400" dirty="0" smtClean="0">
              <a:solidFill>
                <a:schemeClr val="tx1"/>
              </a:solidFill>
              <a:latin typeface="Arial" charset="0"/>
              <a:cs typeface="Arial" charset="0"/>
            </a:endParaRPr>
          </a:p>
          <a:p>
            <a:pPr eaLnBrk="1" hangingPunct="1">
              <a:spcBef>
                <a:spcPct val="0"/>
              </a:spcBef>
            </a:pPr>
            <a:r>
              <a:rPr lang="en-GB" sz="2400" dirty="0" smtClean="0">
                <a:solidFill>
                  <a:schemeClr val="tx1"/>
                </a:solidFill>
                <a:latin typeface="Arial" charset="0"/>
                <a:cs typeface="Arial" charset="0"/>
              </a:rPr>
              <a:t>How successful is your school at ensuring effective succession planning?</a:t>
            </a:r>
          </a:p>
          <a:p>
            <a:pPr eaLnBrk="1" hangingPunct="1">
              <a:spcBef>
                <a:spcPct val="0"/>
              </a:spcBef>
            </a:pPr>
            <a:endParaRPr lang="en-GB" sz="2400" dirty="0" smtClean="0">
              <a:solidFill>
                <a:schemeClr val="tx1"/>
              </a:solidFill>
              <a:latin typeface="Arial" charset="0"/>
              <a:cs typeface="Arial" charset="0"/>
            </a:endParaRPr>
          </a:p>
          <a:p>
            <a:pPr eaLnBrk="1" hangingPunct="1">
              <a:spcBef>
                <a:spcPct val="0"/>
              </a:spcBef>
            </a:pPr>
            <a:r>
              <a:rPr lang="en-GB" sz="2400" dirty="0" smtClean="0">
                <a:solidFill>
                  <a:schemeClr val="tx1"/>
                </a:solidFill>
                <a:latin typeface="Arial" charset="0"/>
                <a:cs typeface="Arial" charset="0"/>
              </a:rPr>
              <a:t>How effective are senior leaders at analysing the skills and attributes needed to undertake specific leadership roles?</a:t>
            </a:r>
          </a:p>
          <a:p>
            <a:pPr eaLnBrk="1" hangingPunct="1">
              <a:spcBef>
                <a:spcPct val="0"/>
              </a:spcBef>
            </a:pPr>
            <a:endParaRPr lang="en-GB" sz="2400" dirty="0" smtClean="0">
              <a:solidFill>
                <a:schemeClr val="tx1"/>
              </a:solidFill>
              <a:latin typeface="Arial" charset="0"/>
              <a:cs typeface="Arial" charset="0"/>
            </a:endParaRPr>
          </a:p>
          <a:p>
            <a:pPr eaLnBrk="1" hangingPunct="1">
              <a:spcBef>
                <a:spcPct val="0"/>
              </a:spcBef>
            </a:pPr>
            <a:r>
              <a:rPr lang="en-GB" sz="2400" dirty="0" smtClean="0">
                <a:solidFill>
                  <a:schemeClr val="tx1"/>
                </a:solidFill>
                <a:latin typeface="Arial" charset="0"/>
                <a:cs typeface="Arial" charset="0"/>
              </a:rPr>
              <a:t>How effective are the school’s performance management procedures?</a:t>
            </a:r>
          </a:p>
          <a:p>
            <a:pPr eaLnBrk="1" hangingPunct="1">
              <a:spcBef>
                <a:spcPct val="0"/>
              </a:spcBef>
            </a:pPr>
            <a:endParaRPr lang="en-GB" dirty="0" smtClean="0">
              <a:latin typeface="Arial" charset="0"/>
              <a:cs typeface="Arial" charset="0"/>
            </a:endParaRPr>
          </a:p>
        </p:txBody>
      </p:sp>
      <p:pic>
        <p:nvPicPr>
          <p:cNvPr id="19461"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object 2"/>
          <p:cNvSpPr>
            <a:spLocks noGrp="1"/>
          </p:cNvSpPr>
          <p:nvPr>
            <p:ph type="title"/>
          </p:nvPr>
        </p:nvSpPr>
        <p:spPr>
          <a:xfrm>
            <a:off x="527050" y="1716088"/>
            <a:ext cx="11950700" cy="533400"/>
          </a:xfrm>
        </p:spPr>
        <p:txBody>
          <a:bodyPr/>
          <a:lstStyle/>
          <a:p>
            <a:pPr marL="12700" algn="l" eaLnBrk="1" hangingPunct="1"/>
            <a:r>
              <a:rPr lang="cy-GB" smtClean="0">
                <a:latin typeface="Arial" charset="0"/>
                <a:cs typeface="Arial" charset="0"/>
              </a:rPr>
              <a:t>10 cwestiwn i ddarparwyr</a:t>
            </a:r>
          </a:p>
        </p:txBody>
      </p:sp>
      <p:sp>
        <p:nvSpPr>
          <p:cNvPr id="20482" name="object 3"/>
          <p:cNvSpPr>
            <a:spLocks noGrp="1"/>
          </p:cNvSpPr>
          <p:nvPr>
            <p:ph sz="half" idx="2"/>
          </p:nvPr>
        </p:nvSpPr>
        <p:spPr>
          <a:xfrm>
            <a:off x="527050" y="2641600"/>
            <a:ext cx="5729288" cy="6617196"/>
          </a:xfrm>
        </p:spPr>
        <p:txBody>
          <a:bodyPr/>
          <a:lstStyle/>
          <a:p>
            <a:pPr indent="12700" eaLnBrk="1" hangingPunct="1">
              <a:spcBef>
                <a:spcPct val="0"/>
              </a:spcBef>
            </a:pPr>
            <a:r>
              <a:rPr lang="cy-GB" sz="2400" dirty="0" smtClean="0">
                <a:solidFill>
                  <a:srgbClr val="00B0F0"/>
                </a:solidFill>
                <a:latin typeface="Arial" charset="0"/>
                <a:cs typeface="Arial" charset="0"/>
              </a:rPr>
              <a:t>Pa mor ymwybodol yw arweinwyr yn eich ysgol o’r safonau arweinyddiaeth? Pa mor ddefnyddiol ydynt yn eich barn chi?</a:t>
            </a:r>
          </a:p>
          <a:p>
            <a:pPr indent="12700" eaLnBrk="1" hangingPunct="1">
              <a:spcBef>
                <a:spcPct val="0"/>
              </a:spcBef>
            </a:pPr>
            <a:endParaRPr lang="cy-GB" sz="2400" dirty="0" smtClean="0">
              <a:solidFill>
                <a:srgbClr val="00B0F0"/>
              </a:solidFill>
              <a:latin typeface="Arial" charset="0"/>
              <a:cs typeface="Arial" charset="0"/>
            </a:endParaRPr>
          </a:p>
          <a:p>
            <a:pPr indent="12700" eaLnBrk="1" hangingPunct="1">
              <a:spcBef>
                <a:spcPct val="0"/>
              </a:spcBef>
            </a:pPr>
            <a:r>
              <a:rPr lang="cy-GB" sz="2400" dirty="0" smtClean="0">
                <a:solidFill>
                  <a:srgbClr val="00B0F0"/>
                </a:solidFill>
                <a:latin typeface="Arial" charset="0"/>
                <a:cs typeface="Arial" charset="0"/>
              </a:rPr>
              <a:t>A yw uwch arweinwyr yn eich ysgol yn ystyried staff ar bob lefel yn ddarpar arweinwyr?</a:t>
            </a:r>
          </a:p>
          <a:p>
            <a:pPr indent="12700" eaLnBrk="1" hangingPunct="1">
              <a:spcBef>
                <a:spcPct val="0"/>
              </a:spcBef>
            </a:pPr>
            <a:endParaRPr lang="cy-GB" sz="2400" dirty="0" smtClean="0">
              <a:solidFill>
                <a:srgbClr val="00B0F0"/>
              </a:solidFill>
              <a:latin typeface="Arial" charset="0"/>
              <a:cs typeface="Arial" charset="0"/>
            </a:endParaRPr>
          </a:p>
          <a:p>
            <a:pPr indent="12700" eaLnBrk="1" hangingPunct="1">
              <a:spcBef>
                <a:spcPct val="0"/>
              </a:spcBef>
            </a:pPr>
            <a:r>
              <a:rPr lang="cy-GB" sz="2400" dirty="0" smtClean="0">
                <a:solidFill>
                  <a:srgbClr val="00B0F0"/>
                </a:solidFill>
                <a:latin typeface="Arial" charset="0"/>
                <a:cs typeface="Arial" charset="0"/>
              </a:rPr>
              <a:t>A yw eich ysgol yn rhoi anogaeth a mentora i staff?</a:t>
            </a:r>
          </a:p>
          <a:p>
            <a:pPr indent="12700" eaLnBrk="1" hangingPunct="1">
              <a:spcBef>
                <a:spcPct val="0"/>
              </a:spcBef>
            </a:pPr>
            <a:endParaRPr lang="cy-GB" sz="2400" dirty="0" smtClean="0">
              <a:solidFill>
                <a:srgbClr val="00B0F0"/>
              </a:solidFill>
              <a:latin typeface="Arial" charset="0"/>
              <a:cs typeface="Arial" charset="0"/>
            </a:endParaRPr>
          </a:p>
          <a:p>
            <a:pPr indent="12700" eaLnBrk="1" hangingPunct="1">
              <a:spcBef>
                <a:spcPct val="0"/>
              </a:spcBef>
            </a:pPr>
            <a:r>
              <a:rPr lang="cy-GB" sz="2400" dirty="0" smtClean="0">
                <a:solidFill>
                  <a:srgbClr val="00B0F0"/>
                </a:solidFill>
                <a:latin typeface="Arial" charset="0"/>
                <a:cs typeface="Arial" charset="0"/>
              </a:rPr>
              <a:t>Pa mor dda y mae uwch arweinwyr yn eich ysgol yn darparu hyfforddiant priodol ar ddatblygu medrau arwain?</a:t>
            </a:r>
          </a:p>
          <a:p>
            <a:pPr indent="12700" eaLnBrk="1" hangingPunct="1">
              <a:spcBef>
                <a:spcPct val="0"/>
              </a:spcBef>
            </a:pPr>
            <a:endParaRPr lang="cy-GB" sz="2400" dirty="0" smtClean="0">
              <a:solidFill>
                <a:srgbClr val="00B0F0"/>
              </a:solidFill>
              <a:latin typeface="Arial" charset="0"/>
              <a:cs typeface="Arial" charset="0"/>
            </a:endParaRPr>
          </a:p>
          <a:p>
            <a:pPr indent="12700" eaLnBrk="1" hangingPunct="1">
              <a:spcBef>
                <a:spcPct val="0"/>
              </a:spcBef>
            </a:pPr>
            <a:r>
              <a:rPr lang="cy-GB" sz="2400" dirty="0" smtClean="0">
                <a:solidFill>
                  <a:srgbClr val="00B0F0"/>
                </a:solidFill>
                <a:latin typeface="Arial" charset="0"/>
                <a:cs typeface="Arial" charset="0"/>
              </a:rPr>
              <a:t>A yw uwch arweinwyr yn cael cymorth da i ddatblygu staff? </a:t>
            </a:r>
          </a:p>
          <a:p>
            <a:pPr indent="12700" eaLnBrk="1" hangingPunct="1">
              <a:spcBef>
                <a:spcPct val="0"/>
              </a:spcBef>
            </a:pPr>
            <a:endParaRPr lang="cy-GB" dirty="0" smtClean="0">
              <a:solidFill>
                <a:srgbClr val="00B0F0"/>
              </a:solidFill>
              <a:latin typeface="Arial" charset="0"/>
              <a:cs typeface="Arial" charset="0"/>
            </a:endParaRPr>
          </a:p>
        </p:txBody>
      </p:sp>
      <p:sp>
        <p:nvSpPr>
          <p:cNvPr id="4" name="object 4"/>
          <p:cNvSpPr txBox="1"/>
          <p:nvPr/>
        </p:nvSpPr>
        <p:spPr>
          <a:xfrm>
            <a:off x="6615113" y="1716088"/>
            <a:ext cx="6197600"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10 questions for providers</a:t>
            </a:r>
            <a:endParaRPr sz="3500" dirty="0">
              <a:latin typeface="Arial"/>
              <a:cs typeface="Arial"/>
            </a:endParaRPr>
          </a:p>
        </p:txBody>
      </p:sp>
      <p:sp>
        <p:nvSpPr>
          <p:cNvPr id="20484" name="object 5"/>
          <p:cNvSpPr>
            <a:spLocks noGrp="1"/>
          </p:cNvSpPr>
          <p:nvPr>
            <p:ph sz="half" idx="3"/>
          </p:nvPr>
        </p:nvSpPr>
        <p:spPr>
          <a:xfrm>
            <a:off x="6615113" y="2641600"/>
            <a:ext cx="5783262" cy="6247864"/>
          </a:xfrm>
        </p:spPr>
        <p:txBody>
          <a:bodyPr/>
          <a:lstStyle/>
          <a:p>
            <a:pPr eaLnBrk="1" hangingPunct="1">
              <a:spcBef>
                <a:spcPct val="0"/>
              </a:spcBef>
            </a:pPr>
            <a:r>
              <a:rPr lang="en-GB" sz="2400" dirty="0" smtClean="0">
                <a:solidFill>
                  <a:schemeClr val="tx1"/>
                </a:solidFill>
                <a:latin typeface="Arial" charset="0"/>
                <a:cs typeface="Arial" charset="0"/>
              </a:rPr>
              <a:t>How aware are leaders in your school of the leadership standards? How useful do you find them?</a:t>
            </a:r>
          </a:p>
          <a:p>
            <a:pPr eaLnBrk="1" hangingPunct="1">
              <a:spcBef>
                <a:spcPct val="0"/>
              </a:spcBef>
            </a:pPr>
            <a:endParaRPr lang="en-GB" sz="2400" dirty="0" smtClean="0">
              <a:solidFill>
                <a:schemeClr val="tx1"/>
              </a:solidFill>
              <a:latin typeface="Arial" charset="0"/>
              <a:cs typeface="Arial" charset="0"/>
            </a:endParaRPr>
          </a:p>
          <a:p>
            <a:pPr eaLnBrk="1" hangingPunct="1">
              <a:spcBef>
                <a:spcPct val="0"/>
              </a:spcBef>
            </a:pPr>
            <a:r>
              <a:rPr lang="en-GB" sz="2400" dirty="0" smtClean="0">
                <a:solidFill>
                  <a:schemeClr val="tx1"/>
                </a:solidFill>
                <a:latin typeface="Arial" charset="0"/>
                <a:cs typeface="Arial" charset="0"/>
              </a:rPr>
              <a:t>Do senior leaders at yours school view staff at all levels as potential leaders?</a:t>
            </a:r>
          </a:p>
          <a:p>
            <a:pPr eaLnBrk="1" hangingPunct="1">
              <a:spcBef>
                <a:spcPct val="0"/>
              </a:spcBef>
            </a:pPr>
            <a:endParaRPr lang="en-GB" sz="2400" dirty="0" smtClean="0">
              <a:solidFill>
                <a:schemeClr val="tx1"/>
              </a:solidFill>
              <a:latin typeface="Arial" charset="0"/>
              <a:cs typeface="Arial" charset="0"/>
            </a:endParaRPr>
          </a:p>
          <a:p>
            <a:pPr eaLnBrk="1" hangingPunct="1">
              <a:spcBef>
                <a:spcPct val="0"/>
              </a:spcBef>
            </a:pPr>
            <a:r>
              <a:rPr lang="en-GB" sz="2400" dirty="0" smtClean="0">
                <a:solidFill>
                  <a:schemeClr val="tx1"/>
                </a:solidFill>
                <a:latin typeface="Arial" charset="0"/>
                <a:cs typeface="Arial" charset="0"/>
              </a:rPr>
              <a:t>Does your school provide staff with mentoring and coaching?</a:t>
            </a:r>
          </a:p>
          <a:p>
            <a:pPr eaLnBrk="1" hangingPunct="1">
              <a:spcBef>
                <a:spcPct val="0"/>
              </a:spcBef>
            </a:pPr>
            <a:endParaRPr lang="en-GB" sz="2400" dirty="0" smtClean="0">
              <a:solidFill>
                <a:schemeClr val="tx1"/>
              </a:solidFill>
              <a:latin typeface="Arial" charset="0"/>
              <a:cs typeface="Arial" charset="0"/>
            </a:endParaRPr>
          </a:p>
          <a:p>
            <a:pPr eaLnBrk="1" hangingPunct="1">
              <a:spcBef>
                <a:spcPct val="0"/>
              </a:spcBef>
            </a:pPr>
            <a:r>
              <a:rPr lang="en-GB" sz="2400" dirty="0" smtClean="0">
                <a:solidFill>
                  <a:schemeClr val="tx1"/>
                </a:solidFill>
                <a:latin typeface="Arial" charset="0"/>
                <a:cs typeface="Arial" charset="0"/>
              </a:rPr>
              <a:t>How well do senior leaders in your school provide appropriate training in developing leadership skills?</a:t>
            </a:r>
          </a:p>
          <a:p>
            <a:pPr eaLnBrk="1" hangingPunct="1">
              <a:spcBef>
                <a:spcPct val="0"/>
              </a:spcBef>
            </a:pPr>
            <a:endParaRPr lang="en-GB" sz="2400" dirty="0" smtClean="0">
              <a:solidFill>
                <a:schemeClr val="tx1"/>
              </a:solidFill>
              <a:latin typeface="Arial" charset="0"/>
              <a:cs typeface="Arial" charset="0"/>
            </a:endParaRPr>
          </a:p>
          <a:p>
            <a:pPr eaLnBrk="1" hangingPunct="1">
              <a:spcBef>
                <a:spcPct val="0"/>
              </a:spcBef>
            </a:pPr>
            <a:r>
              <a:rPr lang="en-GB" sz="2400" dirty="0" smtClean="0">
                <a:solidFill>
                  <a:schemeClr val="tx1"/>
                </a:solidFill>
                <a:latin typeface="Arial" charset="0"/>
                <a:cs typeface="Arial" charset="0"/>
              </a:rPr>
              <a:t>How well supported are senior leaders in developing staff? </a:t>
            </a:r>
          </a:p>
          <a:p>
            <a:pPr eaLnBrk="1" hangingPunct="1">
              <a:spcBef>
                <a:spcPct val="0"/>
              </a:spcBef>
            </a:pPr>
            <a:endParaRPr lang="en-GB" dirty="0" smtClean="0">
              <a:latin typeface="Arial" charset="0"/>
              <a:cs typeface="Arial" charset="0"/>
            </a:endParaRPr>
          </a:p>
        </p:txBody>
      </p:sp>
      <p:pic>
        <p:nvPicPr>
          <p:cNvPr id="20485"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object 2"/>
          <p:cNvSpPr>
            <a:spLocks noGrp="1"/>
          </p:cNvSpPr>
          <p:nvPr>
            <p:ph type="title"/>
          </p:nvPr>
        </p:nvSpPr>
        <p:spPr>
          <a:xfrm>
            <a:off x="527050" y="1716088"/>
            <a:ext cx="11950700" cy="5103812"/>
          </a:xfrm>
        </p:spPr>
        <p:txBody>
          <a:bodyPr/>
          <a:lstStyle/>
          <a:p>
            <a:pPr marL="12700" algn="l" eaLnBrk="1" hangingPunct="1"/>
            <a:r>
              <a:rPr lang="cy-GB" smtClean="0">
                <a:latin typeface="Arial" charset="0"/>
                <a:cs typeface="Arial" charset="0"/>
              </a:rPr>
              <a:t>Dolen we i’r adroddiad </a:t>
            </a:r>
            <a:br>
              <a:rPr lang="cy-GB" smtClean="0">
                <a:latin typeface="Arial" charset="0"/>
                <a:cs typeface="Arial" charset="0"/>
              </a:rPr>
            </a:br>
            <a:r>
              <a:rPr lang="cy-GB" smtClean="0">
                <a:latin typeface="Arial" charset="0"/>
                <a:cs typeface="Arial" charset="0"/>
              </a:rPr>
              <a:t>llawn:</a:t>
            </a:r>
            <a:br>
              <a:rPr lang="cy-GB" smtClean="0">
                <a:latin typeface="Arial" charset="0"/>
                <a:cs typeface="Arial" charset="0"/>
              </a:rPr>
            </a:br>
            <a:r>
              <a:rPr lang="cy-GB" smtClean="0">
                <a:latin typeface="Arial" charset="0"/>
                <a:cs typeface="Arial" charset="0"/>
              </a:rPr>
              <a:t/>
            </a:r>
            <a:br>
              <a:rPr lang="cy-GB" smtClean="0">
                <a:latin typeface="Arial" charset="0"/>
                <a:cs typeface="Arial" charset="0"/>
              </a:rPr>
            </a:br>
            <a:r>
              <a:rPr lang="cy-GB" smtClean="0">
                <a:latin typeface="Arial" charset="0"/>
                <a:cs typeface="Arial" charset="0"/>
              </a:rPr>
              <a:t>www.</a:t>
            </a:r>
            <a:br>
              <a:rPr lang="cy-GB" smtClean="0">
                <a:latin typeface="Arial" charset="0"/>
                <a:cs typeface="Arial" charset="0"/>
              </a:rPr>
            </a:br>
            <a:r>
              <a:rPr lang="cy-GB" smtClean="0">
                <a:latin typeface="Arial" charset="0"/>
                <a:cs typeface="Arial" charset="0"/>
              </a:rPr>
              <a:t/>
            </a:r>
            <a:br>
              <a:rPr lang="cy-GB" smtClean="0">
                <a:latin typeface="Arial" charset="0"/>
                <a:cs typeface="Arial" charset="0"/>
              </a:rPr>
            </a:br>
            <a:r>
              <a:rPr lang="cy-GB" sz="3200" b="0" smtClean="0">
                <a:latin typeface="Calibri" pitchFamily="34" charset="0"/>
                <a:cs typeface="Arial" charset="0"/>
              </a:rPr>
              <a:t>Dolen we i’r adroddiad </a:t>
            </a:r>
            <a:br>
              <a:rPr lang="cy-GB" sz="3200" b="0" smtClean="0">
                <a:latin typeface="Calibri" pitchFamily="34" charset="0"/>
                <a:cs typeface="Arial" charset="0"/>
              </a:rPr>
            </a:br>
            <a:r>
              <a:rPr lang="cy-GB" sz="3200" b="0" smtClean="0">
                <a:latin typeface="Calibri" pitchFamily="34" charset="0"/>
                <a:cs typeface="Arial" charset="0"/>
              </a:rPr>
              <a:t>llawn:</a:t>
            </a:r>
            <a:br>
              <a:rPr lang="cy-GB" sz="3200" b="0" smtClean="0">
                <a:latin typeface="Calibri" pitchFamily="34" charset="0"/>
                <a:cs typeface="Arial" charset="0"/>
              </a:rPr>
            </a:br>
            <a:r>
              <a:rPr lang="cy-GB" sz="3200" b="0" smtClean="0">
                <a:latin typeface="Calibri" pitchFamily="34" charset="0"/>
                <a:cs typeface="Arial" charset="0"/>
              </a:rPr>
              <a:t/>
            </a:r>
            <a:br>
              <a:rPr lang="cy-GB" sz="3200" b="0" smtClean="0">
                <a:latin typeface="Calibri" pitchFamily="34" charset="0"/>
                <a:cs typeface="Arial" charset="0"/>
              </a:rPr>
            </a:br>
            <a:r>
              <a:rPr lang="cy-GB" sz="3200" b="0" smtClean="0">
                <a:latin typeface="Calibri" pitchFamily="34" charset="0"/>
                <a:cs typeface="Arial" charset="0"/>
              </a:rPr>
              <a:t>www.</a:t>
            </a:r>
            <a:br>
              <a:rPr lang="cy-GB" sz="3200" b="0" smtClean="0">
                <a:latin typeface="Calibri" pitchFamily="34" charset="0"/>
                <a:cs typeface="Arial" charset="0"/>
              </a:rPr>
            </a:br>
            <a:endParaRPr lang="cy-GB" sz="3200" b="0" smtClean="0">
              <a:latin typeface="Calibri" pitchFamily="34" charset="0"/>
              <a:cs typeface="Arial" charset="0"/>
            </a:endParaRPr>
          </a:p>
        </p:txBody>
      </p:sp>
      <p:sp>
        <p:nvSpPr>
          <p:cNvPr id="4" name="object 4"/>
          <p:cNvSpPr txBox="1"/>
          <p:nvPr/>
        </p:nvSpPr>
        <p:spPr>
          <a:xfrm>
            <a:off x="6615113" y="1716088"/>
            <a:ext cx="6197600" cy="5108575"/>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Web-link to full report:</a:t>
            </a:r>
          </a:p>
          <a:p>
            <a:pPr marL="12700" fontAlgn="auto">
              <a:spcBef>
                <a:spcPts val="0"/>
              </a:spcBef>
              <a:spcAft>
                <a:spcPts val="0"/>
              </a:spcAft>
              <a:defRPr/>
            </a:pPr>
            <a:endParaRPr lang="en-GB" sz="3500" b="1" spc="-5" dirty="0">
              <a:solidFill>
                <a:srgbClr val="414042"/>
              </a:solidFill>
              <a:latin typeface="Arial"/>
              <a:cs typeface="Arial"/>
            </a:endParaRPr>
          </a:p>
          <a:p>
            <a:pPr marL="12700" fontAlgn="auto">
              <a:spcBef>
                <a:spcPts val="0"/>
              </a:spcBef>
              <a:spcAft>
                <a:spcPts val="0"/>
              </a:spcAft>
              <a:defRPr/>
            </a:pPr>
            <a:endParaRPr lang="en-GB" sz="3500" b="1" spc="-5" dirty="0">
              <a:solidFill>
                <a:srgbClr val="414042"/>
              </a:solidFill>
              <a:latin typeface="Arial"/>
              <a:cs typeface="Arial"/>
            </a:endParaRPr>
          </a:p>
          <a:p>
            <a:pPr marL="12700" fontAlgn="auto">
              <a:spcBef>
                <a:spcPts val="0"/>
              </a:spcBef>
              <a:spcAft>
                <a:spcPts val="0"/>
              </a:spcAft>
              <a:defRPr/>
            </a:pPr>
            <a:r>
              <a:rPr lang="en-GB" sz="3200" dirty="0">
                <a:solidFill>
                  <a:srgbClr val="015284"/>
                </a:solidFill>
                <a:latin typeface="+mn-lt"/>
              </a:rPr>
              <a:t>www.</a:t>
            </a:r>
            <a:br>
              <a:rPr lang="en-GB" sz="3200" dirty="0">
                <a:solidFill>
                  <a:srgbClr val="015284"/>
                </a:solidFill>
                <a:latin typeface="+mn-lt"/>
              </a:rPr>
            </a:br>
            <a:r>
              <a:rPr lang="en-GB" sz="3200" dirty="0">
                <a:solidFill>
                  <a:srgbClr val="015284"/>
                </a:solidFill>
                <a:latin typeface="+mn-lt"/>
              </a:rPr>
              <a:t/>
            </a:r>
            <a:br>
              <a:rPr lang="en-GB" sz="3200" dirty="0">
                <a:solidFill>
                  <a:srgbClr val="015284"/>
                </a:solidFill>
                <a:latin typeface="+mn-lt"/>
              </a:rPr>
            </a:br>
            <a:r>
              <a:rPr lang="en-GB" sz="3200" dirty="0">
                <a:latin typeface="+mn-lt"/>
              </a:rPr>
              <a:t>Web-link to full report:</a:t>
            </a:r>
            <a:br>
              <a:rPr lang="en-GB" sz="3200" dirty="0">
                <a:latin typeface="+mn-lt"/>
              </a:rPr>
            </a:br>
            <a:r>
              <a:rPr lang="en-GB" sz="3200" dirty="0">
                <a:latin typeface="+mn-lt"/>
              </a:rPr>
              <a:t/>
            </a:r>
            <a:br>
              <a:rPr lang="en-GB" sz="3200" dirty="0">
                <a:latin typeface="+mn-lt"/>
              </a:rPr>
            </a:br>
            <a:r>
              <a:rPr lang="en-GB" sz="3200" dirty="0">
                <a:latin typeface="+mn-lt"/>
              </a:rPr>
              <a:t>www.</a:t>
            </a:r>
            <a:r>
              <a:rPr lang="en-GB" sz="3200" dirty="0">
                <a:solidFill>
                  <a:srgbClr val="015284"/>
                </a:solidFill>
                <a:latin typeface="+mn-lt"/>
              </a:rPr>
              <a:t/>
            </a:r>
            <a:br>
              <a:rPr lang="en-GB" sz="3200" dirty="0">
                <a:solidFill>
                  <a:srgbClr val="015284"/>
                </a:solidFill>
                <a:latin typeface="+mn-lt"/>
              </a:rPr>
            </a:br>
            <a:r>
              <a:rPr lang="en-GB" sz="3200" dirty="0">
                <a:solidFill>
                  <a:srgbClr val="015284"/>
                </a:solidFill>
                <a:latin typeface="+mn-lt"/>
              </a:rPr>
              <a:t/>
            </a:r>
            <a:br>
              <a:rPr lang="en-GB" sz="3200" dirty="0">
                <a:solidFill>
                  <a:srgbClr val="015284"/>
                </a:solidFill>
                <a:latin typeface="+mn-lt"/>
              </a:rPr>
            </a:br>
            <a:endParaRPr lang="en-GB" sz="3500" b="1" spc="-5" dirty="0">
              <a:solidFill>
                <a:srgbClr val="414042"/>
              </a:solidFill>
              <a:latin typeface="Arial"/>
              <a:cs typeface="Arial"/>
            </a:endParaRPr>
          </a:p>
        </p:txBody>
      </p:sp>
      <p:pic>
        <p:nvPicPr>
          <p:cNvPr id="21507"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object 2"/>
          <p:cNvSpPr>
            <a:spLocks noGrp="1"/>
          </p:cNvSpPr>
          <p:nvPr>
            <p:ph type="title"/>
          </p:nvPr>
        </p:nvSpPr>
        <p:spPr>
          <a:xfrm>
            <a:off x="527050" y="1716088"/>
            <a:ext cx="11950700" cy="533400"/>
          </a:xfrm>
        </p:spPr>
        <p:txBody>
          <a:bodyPr/>
          <a:lstStyle/>
          <a:p>
            <a:pPr marL="12700" algn="l" eaLnBrk="1" hangingPunct="1"/>
            <a:r>
              <a:rPr lang="cy-GB" smtClean="0">
                <a:latin typeface="Arial" charset="0"/>
                <a:cs typeface="Arial" charset="0"/>
              </a:rPr>
              <a:t>Cwestiynau...</a:t>
            </a:r>
          </a:p>
        </p:txBody>
      </p:sp>
      <p:sp>
        <p:nvSpPr>
          <p:cNvPr id="4" name="object 4"/>
          <p:cNvSpPr txBox="1"/>
          <p:nvPr/>
        </p:nvSpPr>
        <p:spPr>
          <a:xfrm>
            <a:off x="6615113" y="1716088"/>
            <a:ext cx="6197600"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Questions…</a:t>
            </a:r>
          </a:p>
        </p:txBody>
      </p:sp>
      <p:pic>
        <p:nvPicPr>
          <p:cNvPr id="22531"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object 2"/>
          <p:cNvSpPr>
            <a:spLocks noGrp="1"/>
          </p:cNvSpPr>
          <p:nvPr>
            <p:ph type="title"/>
          </p:nvPr>
        </p:nvSpPr>
        <p:spPr>
          <a:xfrm>
            <a:off x="527050" y="1716088"/>
            <a:ext cx="11950700" cy="533400"/>
          </a:xfrm>
        </p:spPr>
        <p:txBody>
          <a:bodyPr/>
          <a:lstStyle/>
          <a:p>
            <a:pPr marL="12700" algn="l" eaLnBrk="1" hangingPunct="1"/>
            <a:r>
              <a:rPr lang="cy-GB" smtClean="0">
                <a:latin typeface="Arial" charset="0"/>
                <a:cs typeface="Arial" charset="0"/>
              </a:rPr>
              <a:t>Cefndir</a:t>
            </a:r>
          </a:p>
        </p:txBody>
      </p:sp>
      <p:sp>
        <p:nvSpPr>
          <p:cNvPr id="8194" name="object 4"/>
          <p:cNvSpPr txBox="1">
            <a:spLocks noChangeArrowheads="1"/>
          </p:cNvSpPr>
          <p:nvPr/>
        </p:nvSpPr>
        <p:spPr bwMode="auto">
          <a:xfrm>
            <a:off x="527050" y="2641600"/>
            <a:ext cx="5589588" cy="6568465"/>
          </a:xfrm>
          <a:prstGeom prst="rect">
            <a:avLst/>
          </a:prstGeom>
          <a:noFill/>
          <a:ln w="9525">
            <a:noFill/>
            <a:miter lim="800000"/>
            <a:headEnd/>
            <a:tailEnd/>
          </a:ln>
        </p:spPr>
        <p:txBody>
          <a:bodyPr lIns="0" tIns="0" rIns="0" bIns="0">
            <a:spAutoFit/>
          </a:bodyPr>
          <a:lstStyle/>
          <a:p>
            <a:pPr marL="361950" indent="-361950">
              <a:buFont typeface="Arial" charset="0"/>
              <a:buChar char="•"/>
              <a:tabLst>
                <a:tab pos="5484813" algn="l"/>
              </a:tabLst>
            </a:pPr>
            <a:r>
              <a:rPr lang="cy-GB" sz="2000" dirty="0">
                <a:solidFill>
                  <a:srgbClr val="00B0F0"/>
                </a:solidFill>
                <a:latin typeface="Calibri" pitchFamily="34" charset="0"/>
              </a:rPr>
              <a:t>Cyhoeddir yr adroddiad arolwg thematig hwn mewn ymateb i gais am gyngor gan Lywodraeth Cymru yn llythyr cylch gwaith y Gweinidog i Estyn ar gyfer 2014 – 2015.  Mae’n adrodd ar ddatblygiad arweinyddiaeth effeithiol mewn ysgolion ac yn canolbwyntio ar sut mae arweinwyr ysgol effeithiol yn ceisio creu diwylliant o ddatblygu arweinyddiaeth a meithrin gallu i arwain. Mae astudiaethau achos arfer orau wedi’u cynnwys. </a:t>
            </a:r>
          </a:p>
          <a:p>
            <a:pPr marL="361950" indent="-361950">
              <a:tabLst>
                <a:tab pos="5484813" algn="l"/>
              </a:tabLst>
            </a:pPr>
            <a:endParaRPr lang="cy-GB" sz="2000" dirty="0">
              <a:solidFill>
                <a:srgbClr val="00B0F0"/>
              </a:solidFill>
              <a:latin typeface="Calibri" pitchFamily="34" charset="0"/>
            </a:endParaRPr>
          </a:p>
          <a:p>
            <a:pPr marL="361950" indent="-361950">
              <a:buFont typeface="Arial" charset="0"/>
              <a:buChar char="•"/>
              <a:tabLst>
                <a:tab pos="5484813" algn="l"/>
              </a:tabLst>
            </a:pPr>
            <a:r>
              <a:rPr lang="cy-GB" sz="2000" dirty="0">
                <a:solidFill>
                  <a:srgbClr val="00B0F0"/>
                </a:solidFill>
                <a:latin typeface="Calibri" pitchFamily="34" charset="0"/>
              </a:rPr>
              <a:t>Bwriedir yr adroddiad hwn ar gyfer Llywodraeth Cymru, penaethiaid a staff mewn ysgolion, awdurdodau lleol a chonsortia addysgol.  Mae’r adroddiad wedi’i seilio ar dystiolaeth o arolygiadau ysgol ac o ymweliadau â sampl gynrychioliadol o ysgolion sy’n arddangos arweinyddiaeth dda neu ragorol.  </a:t>
            </a:r>
          </a:p>
          <a:p>
            <a:pPr marL="361950" indent="-361950">
              <a:tabLst>
                <a:tab pos="5484813" algn="l"/>
              </a:tabLst>
            </a:pPr>
            <a:endParaRPr lang="cy-GB" sz="2200" dirty="0">
              <a:solidFill>
                <a:srgbClr val="00B0F0"/>
              </a:solidFill>
              <a:cs typeface="Arial" charset="0"/>
            </a:endParaRPr>
          </a:p>
          <a:p>
            <a:pPr marL="361950" indent="-361950">
              <a:spcBef>
                <a:spcPts val="50"/>
              </a:spcBef>
              <a:tabLst>
                <a:tab pos="5484813" algn="l"/>
              </a:tabLst>
            </a:pPr>
            <a:endParaRPr lang="cy-GB" sz="2200" dirty="0">
              <a:solidFill>
                <a:srgbClr val="00B0F0"/>
              </a:solidFill>
              <a:latin typeface="Times New Roman" pitchFamily="18" charset="0"/>
              <a:cs typeface="Times New Roman" pitchFamily="18" charset="0"/>
            </a:endParaRPr>
          </a:p>
          <a:p>
            <a:pPr marL="361950" indent="-361950" algn="r">
              <a:tabLst>
                <a:tab pos="5484813" algn="l"/>
              </a:tabLst>
            </a:pPr>
            <a:r>
              <a:rPr lang="cy-GB" sz="2200" dirty="0">
                <a:solidFill>
                  <a:srgbClr val="00B0F0"/>
                </a:solidFill>
                <a:cs typeface="Arial" charset="0"/>
              </a:rPr>
              <a:t> </a:t>
            </a:r>
            <a:r>
              <a:rPr lang="cy-GB" sz="2200" dirty="0">
                <a:solidFill>
                  <a:srgbClr val="2EAAE1"/>
                </a:solidFill>
                <a:cs typeface="Arial" charset="0"/>
              </a:rPr>
              <a:t>	 </a:t>
            </a:r>
          </a:p>
        </p:txBody>
      </p:sp>
      <p:sp>
        <p:nvSpPr>
          <p:cNvPr id="5" name="object 5"/>
          <p:cNvSpPr txBox="1"/>
          <p:nvPr/>
        </p:nvSpPr>
        <p:spPr>
          <a:xfrm>
            <a:off x="527050" y="7335838"/>
            <a:ext cx="4875213" cy="338137"/>
          </a:xfrm>
          <a:prstGeom prst="rect">
            <a:avLst/>
          </a:prstGeom>
        </p:spPr>
        <p:txBody>
          <a:bodyPr lIns="0" tIns="0" rIns="0" bIns="0">
            <a:spAutoFit/>
          </a:bodyPr>
          <a:lstStyle/>
          <a:p>
            <a:pPr marL="12700" fontAlgn="auto">
              <a:spcBef>
                <a:spcPts val="0"/>
              </a:spcBef>
              <a:spcAft>
                <a:spcPts val="0"/>
              </a:spcAft>
              <a:defRPr/>
            </a:pPr>
            <a:r>
              <a:rPr sz="2200" dirty="0">
                <a:solidFill>
                  <a:srgbClr val="2EAAE1"/>
                </a:solidFill>
                <a:latin typeface="Arial"/>
                <a:cs typeface="Arial"/>
              </a:rPr>
              <a:t> </a:t>
            </a:r>
            <a:r>
              <a:rPr sz="2200" spc="275" dirty="0">
                <a:solidFill>
                  <a:srgbClr val="2EAAE1"/>
                </a:solidFill>
                <a:latin typeface="Arial"/>
                <a:cs typeface="Arial"/>
              </a:rPr>
              <a:t> </a:t>
            </a:r>
            <a:endParaRPr sz="2200" dirty="0">
              <a:latin typeface="Arial"/>
              <a:cs typeface="Arial"/>
            </a:endParaRPr>
          </a:p>
        </p:txBody>
      </p:sp>
      <p:sp>
        <p:nvSpPr>
          <p:cNvPr id="8196" name="object 6"/>
          <p:cNvSpPr txBox="1">
            <a:spLocks noChangeArrowheads="1"/>
          </p:cNvSpPr>
          <p:nvPr/>
        </p:nvSpPr>
        <p:spPr bwMode="auto">
          <a:xfrm>
            <a:off x="527050" y="8799513"/>
            <a:ext cx="103188" cy="304800"/>
          </a:xfrm>
          <a:prstGeom prst="rect">
            <a:avLst/>
          </a:prstGeom>
          <a:noFill/>
          <a:ln w="9525">
            <a:noFill/>
            <a:miter lim="800000"/>
            <a:headEnd/>
            <a:tailEnd/>
          </a:ln>
        </p:spPr>
        <p:txBody>
          <a:bodyPr lIns="0" tIns="0" rIns="0" bIns="0">
            <a:spAutoFit/>
          </a:bodyPr>
          <a:lstStyle/>
          <a:p>
            <a:pPr marL="12700"/>
            <a:r>
              <a:rPr lang="en-US" sz="2200">
                <a:solidFill>
                  <a:srgbClr val="2EAAE1"/>
                </a:solidFill>
                <a:cs typeface="Arial" charset="0"/>
              </a:rPr>
              <a:t> </a:t>
            </a:r>
            <a:endParaRPr lang="en-US" sz="2200">
              <a:cs typeface="Arial" charset="0"/>
            </a:endParaRPr>
          </a:p>
        </p:txBody>
      </p:sp>
      <p:sp>
        <p:nvSpPr>
          <p:cNvPr id="7" name="object 7"/>
          <p:cNvSpPr txBox="1"/>
          <p:nvPr/>
        </p:nvSpPr>
        <p:spPr>
          <a:xfrm>
            <a:off x="6615113" y="1716088"/>
            <a:ext cx="3014662"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Background</a:t>
            </a:r>
            <a:endParaRPr sz="3500" dirty="0">
              <a:latin typeface="Arial"/>
              <a:cs typeface="Arial"/>
            </a:endParaRPr>
          </a:p>
        </p:txBody>
      </p:sp>
      <p:sp>
        <p:nvSpPr>
          <p:cNvPr id="8" name="object 8"/>
          <p:cNvSpPr txBox="1"/>
          <p:nvPr/>
        </p:nvSpPr>
        <p:spPr>
          <a:xfrm>
            <a:off x="6615113" y="2641600"/>
            <a:ext cx="5938837" cy="4956175"/>
          </a:xfrm>
          <a:prstGeom prst="rect">
            <a:avLst/>
          </a:prstGeom>
        </p:spPr>
        <p:txBody>
          <a:bodyPr lIns="0" tIns="0" rIns="0" bIns="0">
            <a:spAutoFit/>
          </a:bodyPr>
          <a:lstStyle/>
          <a:p>
            <a:pPr marL="342900" indent="-342900" fontAlgn="auto">
              <a:spcBef>
                <a:spcPts val="0"/>
              </a:spcBef>
              <a:spcAft>
                <a:spcPts val="0"/>
              </a:spcAft>
              <a:buFont typeface="Arial" panose="020B0604020202020204" pitchFamily="34" charset="0"/>
              <a:buChar char="•"/>
              <a:defRPr/>
            </a:pPr>
            <a:r>
              <a:rPr lang="en-GB" sz="2000" dirty="0">
                <a:latin typeface="+mn-lt"/>
              </a:rPr>
              <a:t>This thematic survey report is published in response to a request for advice from the Welsh Government in the Ministerial remit letter to </a:t>
            </a:r>
            <a:r>
              <a:rPr lang="en-GB" sz="2000" dirty="0" err="1">
                <a:latin typeface="+mn-lt"/>
              </a:rPr>
              <a:t>Estyn</a:t>
            </a:r>
            <a:r>
              <a:rPr lang="en-GB" sz="2000" dirty="0">
                <a:latin typeface="+mn-lt"/>
              </a:rPr>
              <a:t> for 2014 – 2015.  It reports on effective leadership development within schools and focuses on how effective school leaders try to create a leadership development culture and build leadership capacity. Case studies of best practice are included. </a:t>
            </a:r>
          </a:p>
          <a:p>
            <a:pPr fontAlgn="auto">
              <a:spcBef>
                <a:spcPts val="0"/>
              </a:spcBef>
              <a:spcAft>
                <a:spcPts val="0"/>
              </a:spcAft>
              <a:defRPr/>
            </a:pPr>
            <a:endParaRPr lang="en-GB" sz="2000" dirty="0">
              <a:latin typeface="+mn-lt"/>
            </a:endParaRPr>
          </a:p>
          <a:p>
            <a:pPr marL="342900" indent="-342900" fontAlgn="auto">
              <a:spcBef>
                <a:spcPts val="0"/>
              </a:spcBef>
              <a:spcAft>
                <a:spcPts val="0"/>
              </a:spcAft>
              <a:buFont typeface="Arial" panose="020B0604020202020204" pitchFamily="34" charset="0"/>
              <a:buChar char="•"/>
              <a:defRPr/>
            </a:pPr>
            <a:r>
              <a:rPr lang="en-GB" sz="2000" dirty="0">
                <a:latin typeface="+mn-lt"/>
              </a:rPr>
              <a:t>The report is intended for the Welsh Government, </a:t>
            </a:r>
            <a:r>
              <a:rPr lang="en-GB" sz="2000" dirty="0" err="1">
                <a:latin typeface="+mn-lt"/>
              </a:rPr>
              <a:t>headteachers</a:t>
            </a:r>
            <a:r>
              <a:rPr lang="en-GB" sz="2000" dirty="0">
                <a:latin typeface="+mn-lt"/>
              </a:rPr>
              <a:t> and staff in schools, local authorities and educational consortia.  The report is based on evidence from school inspections and from visits to a representative sample of schools that demonstrate good or excellent leadership.  </a:t>
            </a:r>
          </a:p>
          <a:p>
            <a:pPr marL="12700" fontAlgn="auto">
              <a:spcBef>
                <a:spcPts val="0"/>
              </a:spcBef>
              <a:spcAft>
                <a:spcPts val="0"/>
              </a:spcAft>
              <a:defRPr/>
            </a:pPr>
            <a:endParaRPr sz="2200" dirty="0">
              <a:latin typeface="Arial"/>
              <a:cs typeface="Arial"/>
            </a:endParaRPr>
          </a:p>
        </p:txBody>
      </p:sp>
      <p:sp>
        <p:nvSpPr>
          <p:cNvPr id="8199" name="object 9"/>
          <p:cNvSpPr txBox="1">
            <a:spLocks noChangeArrowheads="1"/>
          </p:cNvSpPr>
          <p:nvPr/>
        </p:nvSpPr>
        <p:spPr bwMode="auto">
          <a:xfrm>
            <a:off x="6615113" y="8464550"/>
            <a:ext cx="104775" cy="304800"/>
          </a:xfrm>
          <a:prstGeom prst="rect">
            <a:avLst/>
          </a:prstGeom>
          <a:noFill/>
          <a:ln w="9525">
            <a:noFill/>
            <a:miter lim="800000"/>
            <a:headEnd/>
            <a:tailEnd/>
          </a:ln>
        </p:spPr>
        <p:txBody>
          <a:bodyPr lIns="0" tIns="0" rIns="0" bIns="0">
            <a:spAutoFit/>
          </a:bodyPr>
          <a:lstStyle/>
          <a:p>
            <a:pPr marL="12700"/>
            <a:r>
              <a:rPr lang="en-US" sz="2200">
                <a:solidFill>
                  <a:srgbClr val="414042"/>
                </a:solidFill>
                <a:cs typeface="Arial" charset="0"/>
              </a:rPr>
              <a:t> </a:t>
            </a:r>
            <a:endParaRPr lang="en-US" sz="2200">
              <a:cs typeface="Arial" charset="0"/>
            </a:endParaRPr>
          </a:p>
        </p:txBody>
      </p:sp>
      <p:pic>
        <p:nvPicPr>
          <p:cNvPr id="8200" name="Picture 9"/>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object 2"/>
          <p:cNvSpPr>
            <a:spLocks noGrp="1"/>
          </p:cNvSpPr>
          <p:nvPr>
            <p:ph type="title"/>
          </p:nvPr>
        </p:nvSpPr>
        <p:spPr>
          <a:xfrm>
            <a:off x="527050" y="1716088"/>
            <a:ext cx="11950700" cy="533400"/>
          </a:xfrm>
        </p:spPr>
        <p:txBody>
          <a:bodyPr/>
          <a:lstStyle/>
          <a:p>
            <a:pPr marL="12700" algn="l" eaLnBrk="1" hangingPunct="1"/>
            <a:r>
              <a:rPr lang="cy-GB" smtClean="0">
                <a:latin typeface="Arial" charset="0"/>
                <a:cs typeface="Arial" charset="0"/>
              </a:rPr>
              <a:t>Prif ganfyddiadau</a:t>
            </a:r>
          </a:p>
        </p:txBody>
      </p:sp>
      <p:sp>
        <p:nvSpPr>
          <p:cNvPr id="9218" name="object 3"/>
          <p:cNvSpPr>
            <a:spLocks noGrp="1"/>
          </p:cNvSpPr>
          <p:nvPr>
            <p:ph sz="half" idx="2"/>
          </p:nvPr>
        </p:nvSpPr>
        <p:spPr>
          <a:xfrm>
            <a:off x="527050" y="2641600"/>
            <a:ext cx="5729288" cy="5878532"/>
          </a:xfrm>
        </p:spPr>
        <p:txBody>
          <a:bodyPr/>
          <a:lstStyle/>
          <a:p>
            <a:pPr marL="482600" indent="-469900" eaLnBrk="1" hangingPunct="1">
              <a:spcBef>
                <a:spcPct val="0"/>
              </a:spcBef>
              <a:buFontTx/>
              <a:buChar char="•"/>
            </a:pPr>
            <a:r>
              <a:rPr lang="cy-GB" sz="2000" dirty="0" smtClean="0">
                <a:solidFill>
                  <a:srgbClr val="00B0F0"/>
                </a:solidFill>
                <a:latin typeface="Arial" charset="0"/>
                <a:cs typeface="Arial" charset="0"/>
              </a:rPr>
              <a:t>Mewn ysgolion llwyddiannus, mae staff ar wahanol lefelau yn dangos ymddygiad arwain cadarn fel ymarferwyr yr ystafelloedd dosbarth, arweinwyr adran, arweinwyr mentrau ysgol gyfan ac fel uwch-reolwyr (‘arweinyddiaeth wasgaredig’). Mae’r ysgolion hyn yn datblygu medrau arwain eu holl staff fel rhan o’u datblygiad proffesiynol a’u datblygiad gyrfaol.  </a:t>
            </a:r>
          </a:p>
          <a:p>
            <a:pPr marL="482600" indent="-469900" eaLnBrk="1" hangingPunct="1">
              <a:spcBef>
                <a:spcPct val="0"/>
              </a:spcBef>
              <a:buFontTx/>
              <a:buChar char="•"/>
            </a:pPr>
            <a:endParaRPr lang="cy-GB" sz="2000" dirty="0" smtClean="0">
              <a:solidFill>
                <a:srgbClr val="00B0F0"/>
              </a:solidFill>
              <a:latin typeface="Arial" charset="0"/>
              <a:cs typeface="Arial" charset="0"/>
            </a:endParaRPr>
          </a:p>
          <a:p>
            <a:pPr marL="482600" indent="-469900" eaLnBrk="1" hangingPunct="1">
              <a:spcBef>
                <a:spcPct val="0"/>
              </a:spcBef>
              <a:buFontTx/>
              <a:buChar char="•"/>
            </a:pPr>
            <a:r>
              <a:rPr lang="cy-GB" sz="2000" dirty="0" smtClean="0">
                <a:solidFill>
                  <a:srgbClr val="00B0F0"/>
                </a:solidFill>
                <a:latin typeface="Arial" charset="0"/>
                <a:cs typeface="Arial" charset="0"/>
              </a:rPr>
              <a:t>Mewn ysgolion lle y mae diwylliant cadarn o ddysgu proffesiynol, mae staff yn gweithio fel tîm i sicrhau bod disgyblion yn cyflawni’n dda.  Rhan bwysig o’r diwylliant hwn yw cyfathrebu clir rhwng arweinwyr a’r holl aelodau staff i sicrhau bod dealltwriaeth gyffredin ac iaith gytûn ynghylch dysgu a datblygiad proffesiynol. </a:t>
            </a:r>
          </a:p>
          <a:p>
            <a:pPr marL="482600" indent="-469900" eaLnBrk="1" hangingPunct="1">
              <a:spcBef>
                <a:spcPct val="0"/>
              </a:spcBef>
            </a:pPr>
            <a:endParaRPr lang="cy-GB" dirty="0" smtClean="0">
              <a:solidFill>
                <a:srgbClr val="414042"/>
              </a:solidFill>
              <a:latin typeface="Arial" charset="0"/>
              <a:cs typeface="Arial" charset="0"/>
            </a:endParaRPr>
          </a:p>
        </p:txBody>
      </p:sp>
      <p:sp>
        <p:nvSpPr>
          <p:cNvPr id="4" name="object 4"/>
          <p:cNvSpPr txBox="1"/>
          <p:nvPr/>
        </p:nvSpPr>
        <p:spPr>
          <a:xfrm>
            <a:off x="6615113" y="1716088"/>
            <a:ext cx="4002087"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Main findings</a:t>
            </a:r>
            <a:endParaRPr sz="3500" dirty="0">
              <a:latin typeface="Arial"/>
              <a:cs typeface="Arial"/>
            </a:endParaRPr>
          </a:p>
        </p:txBody>
      </p:sp>
      <p:sp>
        <p:nvSpPr>
          <p:cNvPr id="9220" name="object 5"/>
          <p:cNvSpPr>
            <a:spLocks noGrp="1"/>
          </p:cNvSpPr>
          <p:nvPr>
            <p:ph sz="half" idx="3"/>
          </p:nvPr>
        </p:nvSpPr>
        <p:spPr>
          <a:xfrm>
            <a:off x="6615113" y="2641600"/>
            <a:ext cx="5783262" cy="5572125"/>
          </a:xfrm>
        </p:spPr>
        <p:txBody>
          <a:bodyPr/>
          <a:lstStyle/>
          <a:p>
            <a:pPr marL="342900" indent="-342900" eaLnBrk="1" hangingPunct="1">
              <a:spcBef>
                <a:spcPct val="0"/>
              </a:spcBef>
              <a:buFontTx/>
              <a:buChar char="•"/>
            </a:pPr>
            <a:r>
              <a:rPr lang="en-GB" sz="2000" dirty="0" smtClean="0">
                <a:solidFill>
                  <a:schemeClr val="tx1"/>
                </a:solidFill>
                <a:latin typeface="Arial" charset="0"/>
                <a:cs typeface="Arial" charset="0"/>
              </a:rPr>
              <a:t>In successful schools, staff at different levels show strong leadership behaviours as classroom practitioners, departmental leaders, leaders of whole-school initiatives, and as senior managers (‘distributed leadership’). These schools develop the leadership skills of all their staff as part of their professional and career development.  </a:t>
            </a:r>
          </a:p>
          <a:p>
            <a:pPr marL="342900" indent="-342900" eaLnBrk="1" hangingPunct="1">
              <a:spcBef>
                <a:spcPct val="0"/>
              </a:spcBef>
              <a:buFontTx/>
              <a:buChar char="•"/>
            </a:pPr>
            <a:endParaRPr lang="en-GB" sz="2000" dirty="0" smtClean="0">
              <a:solidFill>
                <a:schemeClr val="tx1"/>
              </a:solidFill>
              <a:latin typeface="Arial" charset="0"/>
              <a:cs typeface="Arial" charset="0"/>
            </a:endParaRPr>
          </a:p>
          <a:p>
            <a:pPr marL="342900" indent="-342900" eaLnBrk="1" hangingPunct="1">
              <a:spcBef>
                <a:spcPct val="0"/>
              </a:spcBef>
              <a:buFontTx/>
              <a:buChar char="•"/>
            </a:pPr>
            <a:r>
              <a:rPr lang="en-GB" sz="2000" dirty="0" smtClean="0">
                <a:solidFill>
                  <a:schemeClr val="tx1"/>
                </a:solidFill>
                <a:latin typeface="Arial" charset="0"/>
                <a:cs typeface="Arial" charset="0"/>
              </a:rPr>
              <a:t>In schools where there is a strong culture of professional learning, staff work as a team to ensure that pupils achieve well.  An important part of this culture is clear communication between leaders and all members of staff to ensure that there is a common understanding and an agreed language about learning and professional development. </a:t>
            </a:r>
          </a:p>
          <a:p>
            <a:pPr marL="342900" indent="-342900" eaLnBrk="1" hangingPunct="1">
              <a:spcBef>
                <a:spcPct val="0"/>
              </a:spcBef>
            </a:pPr>
            <a:endParaRPr lang="en-US" dirty="0" smtClean="0">
              <a:latin typeface="Arial" charset="0"/>
              <a:cs typeface="Arial" charset="0"/>
            </a:endParaRPr>
          </a:p>
        </p:txBody>
      </p:sp>
      <p:pic>
        <p:nvPicPr>
          <p:cNvPr id="9221"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object 2"/>
          <p:cNvSpPr>
            <a:spLocks noGrp="1"/>
          </p:cNvSpPr>
          <p:nvPr>
            <p:ph type="title"/>
          </p:nvPr>
        </p:nvSpPr>
        <p:spPr>
          <a:xfrm>
            <a:off x="527050" y="1716088"/>
            <a:ext cx="11950700" cy="533400"/>
          </a:xfrm>
        </p:spPr>
        <p:txBody>
          <a:bodyPr/>
          <a:lstStyle/>
          <a:p>
            <a:pPr marL="12700" algn="l" eaLnBrk="1" hangingPunct="1"/>
            <a:r>
              <a:rPr lang="cy-GB" smtClean="0">
                <a:latin typeface="Arial" charset="0"/>
                <a:cs typeface="Arial" charset="0"/>
              </a:rPr>
              <a:t>Prif ganfyddiadau</a:t>
            </a:r>
          </a:p>
        </p:txBody>
      </p:sp>
      <p:sp>
        <p:nvSpPr>
          <p:cNvPr id="10242" name="object 3"/>
          <p:cNvSpPr>
            <a:spLocks noGrp="1"/>
          </p:cNvSpPr>
          <p:nvPr>
            <p:ph sz="half" idx="2"/>
          </p:nvPr>
        </p:nvSpPr>
        <p:spPr>
          <a:xfrm>
            <a:off x="317500" y="2451100"/>
            <a:ext cx="5938838" cy="7315200"/>
          </a:xfrm>
        </p:spPr>
        <p:txBody>
          <a:bodyPr/>
          <a:lstStyle/>
          <a:p>
            <a:pPr indent="12700" eaLnBrk="1" hangingPunct="1">
              <a:spcBef>
                <a:spcPct val="0"/>
              </a:spcBef>
            </a:pPr>
            <a:r>
              <a:rPr lang="cy-GB" sz="2000" dirty="0" smtClean="0">
                <a:solidFill>
                  <a:srgbClr val="00B0F0"/>
                </a:solidFill>
                <a:latin typeface="Arial" charset="0"/>
                <a:cs typeface="Arial" charset="0"/>
              </a:rPr>
              <a:t>Yn aml, mae cynllunio ar gyfer olyniaeth ar bob lefel yn gryfder arwyddocaol mewn ysgolion â diwylliant cadarn o ddysgu proffesiynol.  Yn yr ysgolion hyn, mae uwch arweinwyr yn arfarnu sefyllfa staffio’r ysgol ac yn ceisio rhagweld swyddi gwag posibl yn y dyfodol.  Mae hyn yn arbennig o bwysig ar lefel arweinyddiaeth ganol ac uwch ac mae’n caniatáu i swyddi gael eu llenwi’n fewnol os oes angen pan fydd swyddi gwag yn codi.  Un strategaeth effeithiol yw trefnu i staff profiadol drosglwyddo eu gwybodaeth i staff llai profiadol cyn iddynt ymddeol neu newid swydd, er enghraifft trwy gysgodi a mentora. </a:t>
            </a:r>
          </a:p>
          <a:p>
            <a:pPr indent="12700" eaLnBrk="1" hangingPunct="1">
              <a:spcBef>
                <a:spcPct val="0"/>
              </a:spcBef>
            </a:pPr>
            <a:endParaRPr lang="cy-GB" sz="2000" dirty="0" smtClean="0">
              <a:solidFill>
                <a:srgbClr val="00B0F0"/>
              </a:solidFill>
              <a:latin typeface="Arial" charset="0"/>
              <a:cs typeface="Arial" charset="0"/>
            </a:endParaRPr>
          </a:p>
          <a:p>
            <a:pPr indent="12700" eaLnBrk="1" hangingPunct="1">
              <a:spcBef>
                <a:spcPct val="0"/>
              </a:spcBef>
            </a:pPr>
            <a:r>
              <a:rPr lang="cy-GB" sz="2000" dirty="0" smtClean="0">
                <a:solidFill>
                  <a:srgbClr val="00B0F0"/>
                </a:solidFill>
                <a:latin typeface="Arial" charset="0"/>
                <a:cs typeface="Arial" charset="0"/>
              </a:rPr>
              <a:t>Mae’r arweinwyr ysgol mwyaf llwyddiannus yn defnyddio strategaethau i nodi a meithrin potensial arwain eu holl staff, yn enwedig ar ddechrau eu gyrfaoedd, ac i’w cynorthwyo i ddatblygu’r medrau y mae eu hangen arnynt i fod yn arweinwyr ysgol y dyfodol.  Mae’r arweinwyr hyn yn cynnal dadansoddiadau manwl o’r wybodaeth, y medrau a’r rhinweddau sy’n ofynnol ar gyfer pob rôl arwain yn eu hysgol.  Defnyddiant y wybodaeth hon i nodi staff </a:t>
            </a:r>
            <a:r>
              <a:rPr lang="cy-GB" sz="2000" dirty="0" err="1" smtClean="0">
                <a:solidFill>
                  <a:srgbClr val="00B0F0"/>
                </a:solidFill>
                <a:latin typeface="Arial" charset="0"/>
                <a:cs typeface="Arial" charset="0"/>
              </a:rPr>
              <a:t>â’r</a:t>
            </a:r>
            <a:r>
              <a:rPr lang="cy-GB" sz="2000" dirty="0" smtClean="0">
                <a:solidFill>
                  <a:srgbClr val="00B0F0"/>
                </a:solidFill>
                <a:latin typeface="Arial" charset="0"/>
                <a:cs typeface="Arial" charset="0"/>
              </a:rPr>
              <a:t> potensial i arwain. </a:t>
            </a:r>
            <a:endParaRPr lang="cy-GB" sz="1800" dirty="0" smtClean="0">
              <a:solidFill>
                <a:srgbClr val="00B0F0"/>
              </a:solidFill>
              <a:latin typeface="Arial" charset="0"/>
              <a:cs typeface="Arial" charset="0"/>
            </a:endParaRPr>
          </a:p>
        </p:txBody>
      </p:sp>
      <p:sp>
        <p:nvSpPr>
          <p:cNvPr id="4" name="object 4"/>
          <p:cNvSpPr txBox="1"/>
          <p:nvPr/>
        </p:nvSpPr>
        <p:spPr>
          <a:xfrm>
            <a:off x="6615113" y="1716088"/>
            <a:ext cx="4002087"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Main findings</a:t>
            </a:r>
            <a:endParaRPr sz="3500" dirty="0">
              <a:latin typeface="Arial"/>
              <a:cs typeface="Arial"/>
            </a:endParaRPr>
          </a:p>
        </p:txBody>
      </p:sp>
      <p:sp>
        <p:nvSpPr>
          <p:cNvPr id="10244" name="object 5"/>
          <p:cNvSpPr>
            <a:spLocks noGrp="1"/>
          </p:cNvSpPr>
          <p:nvPr>
            <p:ph sz="half" idx="3"/>
          </p:nvPr>
        </p:nvSpPr>
        <p:spPr>
          <a:xfrm>
            <a:off x="6615113" y="2641600"/>
            <a:ext cx="5783262" cy="7356475"/>
          </a:xfrm>
        </p:spPr>
        <p:txBody>
          <a:bodyPr/>
          <a:lstStyle/>
          <a:p>
            <a:pPr eaLnBrk="1" hangingPunct="1">
              <a:spcBef>
                <a:spcPct val="0"/>
              </a:spcBef>
            </a:pPr>
            <a:r>
              <a:rPr lang="en-GB" sz="2000" dirty="0" smtClean="0">
                <a:solidFill>
                  <a:schemeClr val="tx1"/>
                </a:solidFill>
                <a:latin typeface="Arial" charset="0"/>
                <a:cs typeface="Arial" charset="0"/>
              </a:rPr>
              <a:t>Succession planning at all levels is often a significant strength in schools with a strong professional learning culture.  In these schools, senior leaders evaluate the school’s staffing situation and try to predict potential future vacancies.  This is particularly important at senior and middle leadership level and allows posts to be filled internally if necessary when vacancies arise.  One effective strategy is to arrange for experienced staff to transfer their knowledge to less experienced staff before they retire or change jobs, for example through shadowing and mentoring. </a:t>
            </a:r>
          </a:p>
          <a:p>
            <a:pPr eaLnBrk="1" hangingPunct="1">
              <a:spcBef>
                <a:spcPct val="0"/>
              </a:spcBef>
            </a:pPr>
            <a:endParaRPr lang="en-GB" sz="2000" dirty="0" smtClean="0">
              <a:solidFill>
                <a:schemeClr val="tx1"/>
              </a:solidFill>
              <a:latin typeface="Arial" charset="0"/>
              <a:cs typeface="Arial" charset="0"/>
            </a:endParaRPr>
          </a:p>
          <a:p>
            <a:pPr eaLnBrk="1" hangingPunct="1">
              <a:spcBef>
                <a:spcPct val="0"/>
              </a:spcBef>
            </a:pPr>
            <a:r>
              <a:rPr lang="en-GB" sz="2000" dirty="0" smtClean="0">
                <a:solidFill>
                  <a:schemeClr val="tx1"/>
                </a:solidFill>
                <a:latin typeface="Arial" charset="0"/>
                <a:cs typeface="Arial" charset="0"/>
              </a:rPr>
              <a:t>The most successful school leaders employ strategies for identifying and nurturing the leadership potential of all their staff, particularly early in their careers, and for supporting them to develop the skills they need to become the school leaders of the future.  These leaders undertake detailed analyses of the knowledge, skills and attributes required for each leadership role within their school.  They use this information to identify staff with leadership potential. </a:t>
            </a:r>
            <a:endParaRPr lang="en-US" sz="2000" dirty="0" smtClean="0">
              <a:solidFill>
                <a:schemeClr val="tx1"/>
              </a:solidFill>
              <a:latin typeface="Arial" charset="0"/>
              <a:cs typeface="Arial" charset="0"/>
            </a:endParaRPr>
          </a:p>
          <a:p>
            <a:pPr eaLnBrk="1" hangingPunct="1">
              <a:spcBef>
                <a:spcPct val="0"/>
              </a:spcBef>
            </a:pPr>
            <a:endParaRPr lang="en-US" sz="1800" dirty="0" smtClean="0">
              <a:latin typeface="Arial" charset="0"/>
              <a:cs typeface="Arial" charset="0"/>
            </a:endParaRPr>
          </a:p>
        </p:txBody>
      </p:sp>
      <p:pic>
        <p:nvPicPr>
          <p:cNvPr id="10245"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object 2"/>
          <p:cNvSpPr>
            <a:spLocks noGrp="1"/>
          </p:cNvSpPr>
          <p:nvPr>
            <p:ph type="title"/>
          </p:nvPr>
        </p:nvSpPr>
        <p:spPr>
          <a:xfrm>
            <a:off x="527050" y="1716088"/>
            <a:ext cx="11950700" cy="533400"/>
          </a:xfrm>
        </p:spPr>
        <p:txBody>
          <a:bodyPr/>
          <a:lstStyle/>
          <a:p>
            <a:pPr marL="12700" algn="l" eaLnBrk="1" hangingPunct="1"/>
            <a:r>
              <a:rPr lang="cy-GB" smtClean="0">
                <a:latin typeface="Arial" charset="0"/>
                <a:cs typeface="Arial" charset="0"/>
              </a:rPr>
              <a:t>Prif ganfyddiadau</a:t>
            </a:r>
          </a:p>
        </p:txBody>
      </p:sp>
      <p:sp>
        <p:nvSpPr>
          <p:cNvPr id="11266" name="object 3"/>
          <p:cNvSpPr>
            <a:spLocks noGrp="1"/>
          </p:cNvSpPr>
          <p:nvPr>
            <p:ph sz="half" idx="2"/>
          </p:nvPr>
        </p:nvSpPr>
        <p:spPr>
          <a:xfrm>
            <a:off x="527050" y="2641600"/>
            <a:ext cx="5729288" cy="6494085"/>
          </a:xfrm>
        </p:spPr>
        <p:txBody>
          <a:bodyPr/>
          <a:lstStyle/>
          <a:p>
            <a:pPr marL="482600" indent="-469900" eaLnBrk="1" hangingPunct="1">
              <a:spcBef>
                <a:spcPct val="0"/>
              </a:spcBef>
              <a:buFontTx/>
              <a:buChar char="•"/>
            </a:pPr>
            <a:r>
              <a:rPr lang="cy-GB" sz="2000" dirty="0" smtClean="0">
                <a:solidFill>
                  <a:srgbClr val="00B0F0"/>
                </a:solidFill>
                <a:latin typeface="Arial" charset="0"/>
                <a:cs typeface="Arial" charset="0"/>
              </a:rPr>
              <a:t>Lle nad yw ysgolion yn llwyddo i ddatblygu diwylliant </a:t>
            </a:r>
            <a:r>
              <a:rPr lang="cy-GB" sz="2000" dirty="0" err="1" smtClean="0">
                <a:solidFill>
                  <a:srgbClr val="00B0F0"/>
                </a:solidFill>
                <a:latin typeface="Arial" charset="0"/>
                <a:cs typeface="Arial" charset="0"/>
              </a:rPr>
              <a:t>cryf</a:t>
            </a:r>
            <a:r>
              <a:rPr lang="cy-GB" sz="2000" dirty="0" smtClean="0">
                <a:solidFill>
                  <a:srgbClr val="00B0F0"/>
                </a:solidFill>
                <a:latin typeface="Arial" charset="0"/>
                <a:cs typeface="Arial" charset="0"/>
              </a:rPr>
              <a:t> o arwain, nid yw penaethiaid yn canolbwyntio’n ddigon da ar wella ansawdd yr addysgu ac nid ydynt yn darparu gweithgareddau datblygu proffesiynol priodol i helpu staff i adeiladu ar eu medrau a’u gwybodaeth bresennol.  Yn aml, mae llawer o awdurdodau lleol a chonsortia rhanbarthol wedi bod yn rhy araf i amlygu hyn fel gwendid mewn ysgolion ac nid ydynt wedi rhoi arweiniad effeithiol i benaethiaid i’w helpu i wella yn y meysydd pwysig hyn.  </a:t>
            </a:r>
          </a:p>
          <a:p>
            <a:pPr marL="482600" indent="-469900" eaLnBrk="1" hangingPunct="1">
              <a:spcBef>
                <a:spcPct val="0"/>
              </a:spcBef>
              <a:buFontTx/>
              <a:buChar char="•"/>
            </a:pPr>
            <a:endParaRPr lang="cy-GB" sz="2000" dirty="0" smtClean="0">
              <a:solidFill>
                <a:srgbClr val="00B0F0"/>
              </a:solidFill>
              <a:latin typeface="Arial" charset="0"/>
              <a:cs typeface="Arial" charset="0"/>
            </a:endParaRPr>
          </a:p>
          <a:p>
            <a:pPr marL="482600" indent="-469900" eaLnBrk="1" hangingPunct="1">
              <a:spcBef>
                <a:spcPct val="0"/>
              </a:spcBef>
              <a:buFontTx/>
              <a:buChar char="•"/>
            </a:pPr>
            <a:r>
              <a:rPr lang="cy-GB" sz="2000" dirty="0" smtClean="0">
                <a:solidFill>
                  <a:srgbClr val="00B0F0"/>
                </a:solidFill>
                <a:latin typeface="Arial" charset="0"/>
                <a:cs typeface="Arial" charset="0"/>
              </a:rPr>
              <a:t>Mae gweithdrefnau rheoli perfformiad ar waith yn yr ysgolion mwy effeithiol, lle y mae gan uwch arweinwyr amcanion sy’n ymwneud yn benodol â datblygu staff yn arweinwyr posibl.  Yn yr ysgolion hyn, mae’r llywodraethwyr yn herio arweinwyr ac yn eu dwyn i gyfrif o ran datblygu arweinyddiaeth. </a:t>
            </a:r>
          </a:p>
          <a:p>
            <a:pPr marL="482600" indent="-469900" eaLnBrk="1" hangingPunct="1">
              <a:spcBef>
                <a:spcPct val="0"/>
              </a:spcBef>
            </a:pPr>
            <a:endParaRPr lang="cy-GB" dirty="0" smtClean="0">
              <a:solidFill>
                <a:srgbClr val="00B0F0"/>
              </a:solidFill>
              <a:latin typeface="Arial" charset="0"/>
              <a:cs typeface="Arial" charset="0"/>
            </a:endParaRPr>
          </a:p>
        </p:txBody>
      </p:sp>
      <p:sp>
        <p:nvSpPr>
          <p:cNvPr id="4" name="object 4"/>
          <p:cNvSpPr txBox="1"/>
          <p:nvPr/>
        </p:nvSpPr>
        <p:spPr>
          <a:xfrm>
            <a:off x="6615113" y="1716088"/>
            <a:ext cx="4002087"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Main findings</a:t>
            </a:r>
            <a:endParaRPr sz="3500" dirty="0">
              <a:latin typeface="Arial"/>
              <a:cs typeface="Arial"/>
            </a:endParaRPr>
          </a:p>
        </p:txBody>
      </p:sp>
      <p:sp>
        <p:nvSpPr>
          <p:cNvPr id="11268" name="object 5"/>
          <p:cNvSpPr>
            <a:spLocks noGrp="1"/>
          </p:cNvSpPr>
          <p:nvPr>
            <p:ph sz="half" idx="3"/>
          </p:nvPr>
        </p:nvSpPr>
        <p:spPr>
          <a:xfrm>
            <a:off x="6615113" y="2641600"/>
            <a:ext cx="5783262" cy="6186488"/>
          </a:xfrm>
        </p:spPr>
        <p:txBody>
          <a:bodyPr/>
          <a:lstStyle/>
          <a:p>
            <a:pPr marL="342900" indent="-342900" eaLnBrk="1" hangingPunct="1">
              <a:spcBef>
                <a:spcPct val="0"/>
              </a:spcBef>
              <a:buFontTx/>
              <a:buChar char="•"/>
            </a:pPr>
            <a:r>
              <a:rPr lang="en-GB" sz="2000" dirty="0" smtClean="0">
                <a:solidFill>
                  <a:schemeClr val="tx1"/>
                </a:solidFill>
                <a:latin typeface="Arial" charset="0"/>
                <a:cs typeface="Arial" charset="0"/>
              </a:rPr>
              <a:t>Where schools are not successful in developing a strong leadership culture, </a:t>
            </a:r>
            <a:r>
              <a:rPr lang="en-GB" sz="2000" dirty="0" err="1" smtClean="0">
                <a:solidFill>
                  <a:schemeClr val="tx1"/>
                </a:solidFill>
                <a:latin typeface="Arial" charset="0"/>
                <a:cs typeface="Arial" charset="0"/>
              </a:rPr>
              <a:t>headteachers</a:t>
            </a:r>
            <a:r>
              <a:rPr lang="en-GB" sz="2000" dirty="0" smtClean="0">
                <a:solidFill>
                  <a:schemeClr val="tx1"/>
                </a:solidFill>
                <a:latin typeface="Arial" charset="0"/>
                <a:cs typeface="Arial" charset="0"/>
              </a:rPr>
              <a:t> do not focus well enough on improving the quality of teaching and do not provide appropriate professional development activities to help staff build on their existing skills and knowledge.  Many local authorities and regional consortia have often been too slow in identifying this as a weakness in schools and have not provided effective guidance to </a:t>
            </a:r>
            <a:r>
              <a:rPr lang="en-GB" sz="2000" dirty="0" err="1" smtClean="0">
                <a:solidFill>
                  <a:schemeClr val="tx1"/>
                </a:solidFill>
                <a:latin typeface="Arial" charset="0"/>
                <a:cs typeface="Arial" charset="0"/>
              </a:rPr>
              <a:t>headteachers</a:t>
            </a:r>
            <a:r>
              <a:rPr lang="en-GB" sz="2000" dirty="0" smtClean="0">
                <a:solidFill>
                  <a:schemeClr val="tx1"/>
                </a:solidFill>
                <a:latin typeface="Arial" charset="0"/>
                <a:cs typeface="Arial" charset="0"/>
              </a:rPr>
              <a:t> to help them improve in these important areas.  </a:t>
            </a:r>
          </a:p>
          <a:p>
            <a:pPr marL="342900" indent="-342900" eaLnBrk="1" hangingPunct="1">
              <a:spcBef>
                <a:spcPct val="0"/>
              </a:spcBef>
              <a:buFontTx/>
              <a:buChar char="•"/>
            </a:pPr>
            <a:endParaRPr lang="en-GB" sz="2000" dirty="0" smtClean="0">
              <a:solidFill>
                <a:schemeClr val="tx1"/>
              </a:solidFill>
              <a:latin typeface="Arial" charset="0"/>
              <a:cs typeface="Arial" charset="0"/>
            </a:endParaRPr>
          </a:p>
          <a:p>
            <a:pPr marL="342900" indent="-342900" eaLnBrk="1" hangingPunct="1">
              <a:spcBef>
                <a:spcPct val="0"/>
              </a:spcBef>
              <a:buFontTx/>
              <a:buChar char="•"/>
            </a:pPr>
            <a:r>
              <a:rPr lang="en-GB" sz="2000" dirty="0" smtClean="0">
                <a:solidFill>
                  <a:schemeClr val="tx1"/>
                </a:solidFill>
                <a:latin typeface="Arial" charset="0"/>
                <a:cs typeface="Arial" charset="0"/>
              </a:rPr>
              <a:t>The more effective schools have performance management procedures in place where senior leaders have objectives that relate specifically to developing staff as potential leaders.  In these schools, the governors challenge leaders and hold them to account on leadership development. </a:t>
            </a:r>
            <a:endParaRPr lang="en-US" sz="2000" dirty="0" smtClean="0">
              <a:solidFill>
                <a:schemeClr val="tx1"/>
              </a:solidFill>
              <a:latin typeface="Arial" charset="0"/>
              <a:cs typeface="Arial" charset="0"/>
            </a:endParaRPr>
          </a:p>
          <a:p>
            <a:pPr marL="342900" indent="-342900" eaLnBrk="1" hangingPunct="1">
              <a:spcBef>
                <a:spcPct val="0"/>
              </a:spcBef>
            </a:pPr>
            <a:endParaRPr lang="en-US" dirty="0" smtClean="0">
              <a:solidFill>
                <a:schemeClr val="tx1"/>
              </a:solidFill>
              <a:latin typeface="Arial" charset="0"/>
              <a:cs typeface="Arial" charset="0"/>
            </a:endParaRPr>
          </a:p>
        </p:txBody>
      </p:sp>
      <p:pic>
        <p:nvPicPr>
          <p:cNvPr id="11269"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object 2"/>
          <p:cNvSpPr>
            <a:spLocks noGrp="1"/>
          </p:cNvSpPr>
          <p:nvPr>
            <p:ph type="title"/>
          </p:nvPr>
        </p:nvSpPr>
        <p:spPr>
          <a:xfrm>
            <a:off x="527050" y="1716088"/>
            <a:ext cx="11950700" cy="533400"/>
          </a:xfrm>
        </p:spPr>
        <p:txBody>
          <a:bodyPr/>
          <a:lstStyle/>
          <a:p>
            <a:pPr marL="12700" algn="l" eaLnBrk="1" hangingPunct="1"/>
            <a:r>
              <a:rPr lang="cy-GB" smtClean="0">
                <a:latin typeface="Arial" charset="0"/>
                <a:cs typeface="Arial" charset="0"/>
              </a:rPr>
              <a:t>Prif ganfyddiadau</a:t>
            </a:r>
          </a:p>
        </p:txBody>
      </p:sp>
      <p:sp>
        <p:nvSpPr>
          <p:cNvPr id="12290" name="object 3"/>
          <p:cNvSpPr>
            <a:spLocks noGrp="1"/>
          </p:cNvSpPr>
          <p:nvPr>
            <p:ph sz="half" idx="2"/>
          </p:nvPr>
        </p:nvSpPr>
        <p:spPr>
          <a:xfrm>
            <a:off x="298450" y="2641600"/>
            <a:ext cx="5957888" cy="6705600"/>
          </a:xfrm>
        </p:spPr>
        <p:txBody>
          <a:bodyPr/>
          <a:lstStyle/>
          <a:p>
            <a:pPr marL="482600" indent="-469900" eaLnBrk="1" hangingPunct="1">
              <a:spcBef>
                <a:spcPct val="0"/>
              </a:spcBef>
              <a:buFontTx/>
              <a:buChar char="•"/>
            </a:pPr>
            <a:r>
              <a:rPr lang="cy-GB" sz="2000" dirty="0" smtClean="0">
                <a:solidFill>
                  <a:srgbClr val="00B0F0"/>
                </a:solidFill>
                <a:latin typeface="Arial" charset="0"/>
                <a:cs typeface="Arial" charset="0"/>
              </a:rPr>
              <a:t>Mae bron pob un o’r uwch arweinwyr yn yr ysgolion a </a:t>
            </a:r>
            <a:r>
              <a:rPr lang="cy-GB" sz="2000" dirty="0" err="1" smtClean="0">
                <a:solidFill>
                  <a:srgbClr val="00B0F0"/>
                </a:solidFill>
                <a:latin typeface="Arial" charset="0"/>
                <a:cs typeface="Arial" charset="0"/>
              </a:rPr>
              <a:t>gafodd</a:t>
            </a:r>
            <a:r>
              <a:rPr lang="cy-GB" sz="2000" dirty="0" smtClean="0">
                <a:solidFill>
                  <a:srgbClr val="00B0F0"/>
                </a:solidFill>
                <a:latin typeface="Arial" charset="0"/>
                <a:cs typeface="Arial" charset="0"/>
              </a:rPr>
              <a:t> ymweliadau yn gwybod am y safonau arweinyddiaeth ac yn eu deall.  Fodd bynnag, mae llai na hanner ohonynt yn defnyddio’r safonau’n rheolaidd i arfarnu eu medrau arweinyddiaeth eu hunain neu fel ffocws ar gyfer datblygu arweinyddiaeth pobl eraill.  Dim ond ychydig iawn o’r uwch arweinwyr sy’n defnyddio’r adolygiad arweinyddiaeth unigol i arfarnu eu medrau arweinyddiaeth eu hunain.  Yn yr ychydig ysgolion sy’n eu defnyddio, mae’r safonau arweinyddiaeth yn sylfaen ar gyfer rheoli perfformiad a datblygu arweinyddiaeth yn effeithiol.  </a:t>
            </a:r>
          </a:p>
          <a:p>
            <a:pPr marL="482600" indent="-469900" eaLnBrk="1" hangingPunct="1">
              <a:spcBef>
                <a:spcPct val="0"/>
              </a:spcBef>
              <a:buFontTx/>
              <a:buChar char="•"/>
            </a:pPr>
            <a:endParaRPr lang="cy-GB" sz="2000" dirty="0" smtClean="0">
              <a:solidFill>
                <a:srgbClr val="00B0F0"/>
              </a:solidFill>
              <a:latin typeface="Arial" charset="0"/>
              <a:cs typeface="Arial" charset="0"/>
            </a:endParaRPr>
          </a:p>
          <a:p>
            <a:pPr marL="482600" indent="-469900" eaLnBrk="1" hangingPunct="1">
              <a:spcBef>
                <a:spcPct val="0"/>
              </a:spcBef>
              <a:buFontTx/>
              <a:buChar char="•"/>
            </a:pPr>
            <a:r>
              <a:rPr lang="cy-GB" sz="2000" dirty="0" smtClean="0">
                <a:solidFill>
                  <a:srgbClr val="00B0F0"/>
                </a:solidFill>
                <a:latin typeface="Arial" charset="0"/>
                <a:cs typeface="Arial" charset="0"/>
              </a:rPr>
              <a:t>Mae’r safonau diwygiedig yn egluro’r disgwyliadau ar gyfer cynorthwywyr addysgu lefel uwch ac athrawon, ond nid ydynt yn nodi’n union pa gamau y mae angen i athrawon a chynorthwywyr addysgu lefel uwch eu cymryd i ddatblygu’n broffesiynol, gwneud cynnydd da yn eu gyrfa a dod yn arweinwyr posibl y dyfodol. </a:t>
            </a:r>
          </a:p>
        </p:txBody>
      </p:sp>
      <p:sp>
        <p:nvSpPr>
          <p:cNvPr id="4" name="object 4"/>
          <p:cNvSpPr txBox="1"/>
          <p:nvPr/>
        </p:nvSpPr>
        <p:spPr>
          <a:xfrm>
            <a:off x="6615113" y="1716088"/>
            <a:ext cx="4002087"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Main findings</a:t>
            </a:r>
            <a:endParaRPr sz="3500" dirty="0">
              <a:latin typeface="Arial"/>
              <a:cs typeface="Arial"/>
            </a:endParaRPr>
          </a:p>
        </p:txBody>
      </p:sp>
      <p:sp>
        <p:nvSpPr>
          <p:cNvPr id="12292" name="object 5"/>
          <p:cNvSpPr>
            <a:spLocks noGrp="1"/>
          </p:cNvSpPr>
          <p:nvPr>
            <p:ph sz="half" idx="3"/>
          </p:nvPr>
        </p:nvSpPr>
        <p:spPr>
          <a:xfrm>
            <a:off x="6615113" y="2641600"/>
            <a:ext cx="5783262" cy="5848350"/>
          </a:xfrm>
        </p:spPr>
        <p:txBody>
          <a:bodyPr/>
          <a:lstStyle/>
          <a:p>
            <a:pPr marL="342900" indent="-342900" eaLnBrk="1" hangingPunct="1">
              <a:spcBef>
                <a:spcPct val="0"/>
              </a:spcBef>
              <a:buFontTx/>
              <a:buChar char="•"/>
            </a:pPr>
            <a:r>
              <a:rPr lang="en-GB" sz="2000" dirty="0" smtClean="0">
                <a:solidFill>
                  <a:schemeClr val="tx1"/>
                </a:solidFill>
                <a:latin typeface="Arial" charset="0"/>
                <a:cs typeface="Arial" charset="0"/>
              </a:rPr>
              <a:t>Almost all the senior leaders in the schools visited know about and understand the leadership standards.  However, less than half use the standards regularly to evaluate their own leadership skills or as a focus for the leadership development of others.  Only a very few senior leaders use the individual leadership review to evaluate their own leadership skills.  In the few schools that use them, the leadership standards form the basis for effective leadership development and performance management.  </a:t>
            </a:r>
          </a:p>
          <a:p>
            <a:pPr marL="342900" indent="-342900" eaLnBrk="1" hangingPunct="1">
              <a:spcBef>
                <a:spcPct val="0"/>
              </a:spcBef>
              <a:buFontTx/>
              <a:buChar char="•"/>
            </a:pPr>
            <a:endParaRPr lang="en-GB" sz="2000" dirty="0" smtClean="0">
              <a:solidFill>
                <a:schemeClr val="tx1"/>
              </a:solidFill>
              <a:latin typeface="Arial" charset="0"/>
              <a:cs typeface="Arial" charset="0"/>
            </a:endParaRPr>
          </a:p>
          <a:p>
            <a:pPr marL="342900" indent="-342900" eaLnBrk="1" hangingPunct="1">
              <a:spcBef>
                <a:spcPct val="0"/>
              </a:spcBef>
              <a:buFontTx/>
              <a:buChar char="•"/>
            </a:pPr>
            <a:r>
              <a:rPr lang="en-GB" sz="2000" dirty="0" smtClean="0">
                <a:solidFill>
                  <a:schemeClr val="tx1"/>
                </a:solidFill>
                <a:latin typeface="Arial" charset="0"/>
                <a:cs typeface="Arial" charset="0"/>
              </a:rPr>
              <a:t>The revised standards clarify the expectations for higher level teaching assistants (HLTAs) and teachers, but they do not explicitly identify the steps that teachers and HLTAs need to take to develop professionally, make good progress in their career and become the potential leaders of the future. </a:t>
            </a:r>
            <a:endParaRPr lang="en-US" sz="2000" dirty="0" smtClean="0">
              <a:solidFill>
                <a:schemeClr val="tx1"/>
              </a:solidFill>
              <a:latin typeface="Arial" charset="0"/>
              <a:cs typeface="Arial" charset="0"/>
            </a:endParaRPr>
          </a:p>
        </p:txBody>
      </p:sp>
      <p:pic>
        <p:nvPicPr>
          <p:cNvPr id="12293"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object 2"/>
          <p:cNvSpPr>
            <a:spLocks noGrp="1"/>
          </p:cNvSpPr>
          <p:nvPr>
            <p:ph type="title"/>
          </p:nvPr>
        </p:nvSpPr>
        <p:spPr>
          <a:xfrm>
            <a:off x="527050" y="1716088"/>
            <a:ext cx="11950700" cy="533400"/>
          </a:xfrm>
        </p:spPr>
        <p:txBody>
          <a:bodyPr/>
          <a:lstStyle/>
          <a:p>
            <a:pPr marL="12700" algn="l" eaLnBrk="1" hangingPunct="1"/>
            <a:r>
              <a:rPr lang="en-GB" smtClean="0">
                <a:latin typeface="Arial" charset="0"/>
                <a:cs typeface="Arial" charset="0"/>
              </a:rPr>
              <a:t>Prif ganfyddiadau</a:t>
            </a:r>
            <a:endParaRPr lang="en-US" smtClean="0">
              <a:latin typeface="Arial" charset="0"/>
              <a:cs typeface="Arial" charset="0"/>
            </a:endParaRPr>
          </a:p>
        </p:txBody>
      </p:sp>
      <p:sp>
        <p:nvSpPr>
          <p:cNvPr id="13314" name="object 3"/>
          <p:cNvSpPr>
            <a:spLocks noGrp="1"/>
          </p:cNvSpPr>
          <p:nvPr>
            <p:ph sz="half" idx="2"/>
          </p:nvPr>
        </p:nvSpPr>
        <p:spPr>
          <a:xfrm>
            <a:off x="527050" y="2641600"/>
            <a:ext cx="5729288" cy="6801862"/>
          </a:xfrm>
        </p:spPr>
        <p:txBody>
          <a:bodyPr/>
          <a:lstStyle/>
          <a:p>
            <a:pPr marL="482600" indent="-469900" eaLnBrk="1" hangingPunct="1">
              <a:spcBef>
                <a:spcPct val="0"/>
              </a:spcBef>
              <a:buFont typeface="Arial" panose="020B0604020202020204" pitchFamily="34" charset="0"/>
              <a:buChar char="•"/>
            </a:pPr>
            <a:r>
              <a:rPr lang="cy-GB" sz="2000" dirty="0" smtClean="0">
                <a:solidFill>
                  <a:srgbClr val="00B0F0"/>
                </a:solidFill>
                <a:latin typeface="Arial" charset="0"/>
                <a:cs typeface="Arial" charset="0"/>
              </a:rPr>
              <a:t>Mae uwch arweinwyr llwyddiannus yn sicrhau eu bod yn rhoi hyfforddiant a chyfleoedd dysgu priodol i staff ategu eu datblygiad gyrfaol.  Mae llawer ohonynt yn darparu pecyn o weithgareddau dysgu proffesiynol sy’n cynnwys gweithgareddau penodol i ddatblygu medrau arweinyddiaeth.  Mae hyn yn gweithio’n dda pan fydd y pecyn wedi’i gynllunio’n ofalus i fodloni anghenion datblygiadol unigolion.  Fel arfer, mae’r pecyn hyfforddi’n cynnwys dewis o gyfleoedd datblygu proffesiynol yn yr ysgol a rhywfaint o hyfforddiant allanol. </a:t>
            </a:r>
          </a:p>
          <a:p>
            <a:pPr marL="482600" indent="-469900" eaLnBrk="1" hangingPunct="1">
              <a:spcBef>
                <a:spcPct val="0"/>
              </a:spcBef>
              <a:buFont typeface="Arial" panose="020B0604020202020204" pitchFamily="34" charset="0"/>
              <a:buChar char="•"/>
            </a:pPr>
            <a:endParaRPr lang="cy-GB" sz="2000" dirty="0" smtClean="0">
              <a:solidFill>
                <a:srgbClr val="00B0F0"/>
              </a:solidFill>
              <a:latin typeface="Arial" charset="0"/>
              <a:cs typeface="Arial" charset="0"/>
            </a:endParaRPr>
          </a:p>
          <a:p>
            <a:pPr marL="482600" indent="-469900" eaLnBrk="1" hangingPunct="1">
              <a:spcBef>
                <a:spcPct val="0"/>
              </a:spcBef>
              <a:buFont typeface="Arial" panose="020B0604020202020204" pitchFamily="34" charset="0"/>
              <a:buChar char="•"/>
            </a:pPr>
            <a:r>
              <a:rPr lang="cy-GB" sz="2000" dirty="0" smtClean="0">
                <a:solidFill>
                  <a:srgbClr val="00B0F0"/>
                </a:solidFill>
                <a:latin typeface="Arial" charset="0"/>
                <a:cs typeface="Arial" charset="0"/>
              </a:rPr>
              <a:t>Mae arweinwyr yn yr ysgolion effeithiol a </a:t>
            </a:r>
            <a:r>
              <a:rPr lang="cy-GB" sz="2000" dirty="0" err="1" smtClean="0">
                <a:solidFill>
                  <a:srgbClr val="00B0F0"/>
                </a:solidFill>
                <a:latin typeface="Arial" charset="0"/>
                <a:cs typeface="Arial" charset="0"/>
              </a:rPr>
              <a:t>gafodd</a:t>
            </a:r>
            <a:r>
              <a:rPr lang="cy-GB" sz="2000" dirty="0" smtClean="0">
                <a:solidFill>
                  <a:srgbClr val="00B0F0"/>
                </a:solidFill>
                <a:latin typeface="Arial" charset="0"/>
                <a:cs typeface="Arial" charset="0"/>
              </a:rPr>
              <a:t> ymweliadau yn defnyddio arbenigedd o’u hysgol nhw ac o ysgolion eraill i wella dysgu proffesiynol ar gyfer staff. Anogant eu staff i fanteisio ar swyddi arwain mewnol dros dro ac i dderbyn secondiadau mewn mannau eraill i wella’u profiad arwain. </a:t>
            </a:r>
          </a:p>
          <a:p>
            <a:pPr marL="482600" indent="-469900" eaLnBrk="1" hangingPunct="1">
              <a:spcBef>
                <a:spcPct val="0"/>
              </a:spcBef>
              <a:buFont typeface="Arial" panose="020B0604020202020204" pitchFamily="34" charset="0"/>
              <a:buChar char="•"/>
            </a:pPr>
            <a:endParaRPr lang="cy-GB" dirty="0" smtClean="0">
              <a:solidFill>
                <a:srgbClr val="00B0F0"/>
              </a:solidFill>
              <a:latin typeface="Arial" charset="0"/>
              <a:cs typeface="Arial" charset="0"/>
            </a:endParaRPr>
          </a:p>
        </p:txBody>
      </p:sp>
      <p:sp>
        <p:nvSpPr>
          <p:cNvPr id="4" name="object 4"/>
          <p:cNvSpPr txBox="1"/>
          <p:nvPr/>
        </p:nvSpPr>
        <p:spPr>
          <a:xfrm>
            <a:off x="6615113" y="1716088"/>
            <a:ext cx="4002087"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Main findings</a:t>
            </a:r>
            <a:endParaRPr sz="3500" dirty="0">
              <a:latin typeface="Arial"/>
              <a:cs typeface="Arial"/>
            </a:endParaRPr>
          </a:p>
        </p:txBody>
      </p:sp>
      <p:sp>
        <p:nvSpPr>
          <p:cNvPr id="13316" name="object 5"/>
          <p:cNvSpPr>
            <a:spLocks noGrp="1"/>
          </p:cNvSpPr>
          <p:nvPr>
            <p:ph sz="half" idx="3"/>
          </p:nvPr>
        </p:nvSpPr>
        <p:spPr>
          <a:xfrm>
            <a:off x="6615113" y="2641600"/>
            <a:ext cx="5783262" cy="6494085"/>
          </a:xfrm>
        </p:spPr>
        <p:txBody>
          <a:bodyPr/>
          <a:lstStyle/>
          <a:p>
            <a:pPr marL="342900" indent="-342900" eaLnBrk="1" hangingPunct="1">
              <a:spcBef>
                <a:spcPct val="0"/>
              </a:spcBef>
              <a:buFont typeface="Arial" panose="020B0604020202020204" pitchFamily="34" charset="0"/>
              <a:buChar char="•"/>
            </a:pPr>
            <a:r>
              <a:rPr lang="en-GB" sz="2000" dirty="0" smtClean="0">
                <a:solidFill>
                  <a:schemeClr val="tx1"/>
                </a:solidFill>
                <a:latin typeface="Arial" charset="0"/>
                <a:cs typeface="Arial" charset="0"/>
              </a:rPr>
              <a:t>Successful senior leaders ensure that they provide staff with appropriate learning opportunities and training to support their career development.  Many provide a package of professional learning activities that includes specific activities to develop leadership skills.  This works well when the package is planned carefully to meet individuals’ developmental needs.  The training package usually consists of a menu of in-school professional development opportunities and some external training. </a:t>
            </a:r>
          </a:p>
          <a:p>
            <a:pPr marL="342900" indent="-342900" eaLnBrk="1" hangingPunct="1">
              <a:spcBef>
                <a:spcPct val="0"/>
              </a:spcBef>
              <a:buFont typeface="Arial" panose="020B0604020202020204" pitchFamily="34" charset="0"/>
              <a:buChar char="•"/>
            </a:pPr>
            <a:endParaRPr lang="en-GB" sz="2000" dirty="0" smtClean="0">
              <a:solidFill>
                <a:schemeClr val="tx1"/>
              </a:solidFill>
              <a:latin typeface="Arial" charset="0"/>
              <a:cs typeface="Arial" charset="0"/>
            </a:endParaRPr>
          </a:p>
          <a:p>
            <a:pPr marL="342900" indent="-342900" eaLnBrk="1" hangingPunct="1">
              <a:spcBef>
                <a:spcPct val="0"/>
              </a:spcBef>
              <a:buFont typeface="Arial" panose="020B0604020202020204" pitchFamily="34" charset="0"/>
              <a:buChar char="•"/>
            </a:pPr>
            <a:r>
              <a:rPr lang="en-GB" sz="2000" dirty="0" smtClean="0">
                <a:solidFill>
                  <a:schemeClr val="tx1"/>
                </a:solidFill>
                <a:latin typeface="Arial" charset="0"/>
                <a:cs typeface="Arial" charset="0"/>
              </a:rPr>
              <a:t>Leaders in the effective schools visited use expertise from both within their schools and from other schools to enhance professional learning for staff. They encourage their staff to take advantage of internal acting or temporary leadership posts and to take up secondments elsewhere to enhance their leadership experience. </a:t>
            </a:r>
            <a:endParaRPr lang="en-US" sz="2000" dirty="0" smtClean="0">
              <a:solidFill>
                <a:schemeClr val="tx1"/>
              </a:solidFill>
              <a:latin typeface="Arial" charset="0"/>
              <a:cs typeface="Arial" charset="0"/>
            </a:endParaRPr>
          </a:p>
          <a:p>
            <a:pPr eaLnBrk="1" hangingPunct="1">
              <a:spcBef>
                <a:spcPct val="0"/>
              </a:spcBef>
            </a:pPr>
            <a:endParaRPr lang="en-US" dirty="0" smtClean="0">
              <a:latin typeface="Arial" charset="0"/>
              <a:cs typeface="Arial" charset="0"/>
            </a:endParaRPr>
          </a:p>
        </p:txBody>
      </p:sp>
      <p:pic>
        <p:nvPicPr>
          <p:cNvPr id="13317"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object 2"/>
          <p:cNvSpPr>
            <a:spLocks noGrp="1"/>
          </p:cNvSpPr>
          <p:nvPr>
            <p:ph type="title"/>
          </p:nvPr>
        </p:nvSpPr>
        <p:spPr>
          <a:xfrm>
            <a:off x="527050" y="1716088"/>
            <a:ext cx="11950700" cy="533400"/>
          </a:xfrm>
        </p:spPr>
        <p:txBody>
          <a:bodyPr/>
          <a:lstStyle/>
          <a:p>
            <a:pPr marL="12700" algn="l" eaLnBrk="1" hangingPunct="1"/>
            <a:r>
              <a:rPr lang="en-GB" smtClean="0">
                <a:latin typeface="Arial" charset="0"/>
                <a:cs typeface="Arial" charset="0"/>
              </a:rPr>
              <a:t>Prif ganfyddiadau</a:t>
            </a:r>
            <a:endParaRPr lang="en-US" smtClean="0">
              <a:latin typeface="Arial" charset="0"/>
              <a:cs typeface="Arial" charset="0"/>
            </a:endParaRPr>
          </a:p>
        </p:txBody>
      </p:sp>
      <p:sp>
        <p:nvSpPr>
          <p:cNvPr id="14338" name="object 3"/>
          <p:cNvSpPr>
            <a:spLocks noGrp="1"/>
          </p:cNvSpPr>
          <p:nvPr>
            <p:ph sz="half" idx="2"/>
          </p:nvPr>
        </p:nvSpPr>
        <p:spPr>
          <a:xfrm>
            <a:off x="527050" y="2641600"/>
            <a:ext cx="5729288" cy="7109639"/>
          </a:xfrm>
        </p:spPr>
        <p:txBody>
          <a:bodyPr/>
          <a:lstStyle/>
          <a:p>
            <a:pPr marL="482600" indent="-469900" eaLnBrk="1" hangingPunct="1">
              <a:spcBef>
                <a:spcPct val="0"/>
              </a:spcBef>
              <a:buFont typeface="Arial" panose="020B0604020202020204" pitchFamily="34" charset="0"/>
              <a:buChar char="•"/>
            </a:pPr>
            <a:r>
              <a:rPr lang="cy-GB" sz="2000" dirty="0" smtClean="0">
                <a:solidFill>
                  <a:srgbClr val="00B0F0"/>
                </a:solidFill>
                <a:latin typeface="Arial" charset="0"/>
                <a:cs typeface="Arial" charset="0"/>
              </a:rPr>
              <a:t>Ni fu digon o gymorth ar lefel genedlaethol a lleol i ddatblygu medrau arweinyddiaeth darpar arweinwyr ac uwch arweinwyr profiadol.  Nid oes digon o gyfleoedd i ddarpar arweinwyr ac arweinwyr ysgol profiadol ddatblygu eu medrau mewn meysydd allweddol fel gwella addysgu, gweithredu mentrau newydd, herio tanberfformio a deall materion adnoddau dynol.  </a:t>
            </a:r>
          </a:p>
          <a:p>
            <a:pPr marL="482600" indent="-469900" eaLnBrk="1" hangingPunct="1">
              <a:spcBef>
                <a:spcPct val="0"/>
              </a:spcBef>
              <a:buFont typeface="Arial" panose="020B0604020202020204" pitchFamily="34" charset="0"/>
              <a:buChar char="•"/>
            </a:pPr>
            <a:endParaRPr lang="cy-GB" sz="2000" dirty="0" smtClean="0">
              <a:solidFill>
                <a:srgbClr val="00B0F0"/>
              </a:solidFill>
              <a:latin typeface="Arial" charset="0"/>
              <a:cs typeface="Arial" charset="0"/>
            </a:endParaRPr>
          </a:p>
          <a:p>
            <a:pPr marL="482600" indent="-469900" eaLnBrk="1" hangingPunct="1">
              <a:spcBef>
                <a:spcPct val="0"/>
              </a:spcBef>
              <a:buFont typeface="Arial" panose="020B0604020202020204" pitchFamily="34" charset="0"/>
              <a:buChar char="•"/>
            </a:pPr>
            <a:r>
              <a:rPr lang="cy-GB" sz="2000" dirty="0" smtClean="0">
                <a:solidFill>
                  <a:srgbClr val="00B0F0"/>
                </a:solidFill>
                <a:latin typeface="Arial" charset="0"/>
                <a:cs typeface="Arial" charset="0"/>
              </a:rPr>
              <a:t>Mewn ychydig iawn o ysgolion, mae penaethiaid sy’n newydd i’r swydd wedi cael eu mentora’n dda gan bennaeth profiadol, effeithiol o’r awdurdod lleol.  Fodd bynnag, nid dyma fel y mae hi bob amser yn genedlaethol.  Mewn ychydig awdurdodau lleol, nid yw penaethiaid, yn aml mewn ysgolion heriol, yn cael eu cefnogi’n ddigon da.  </a:t>
            </a:r>
          </a:p>
          <a:p>
            <a:pPr marL="482600" indent="-469900" eaLnBrk="1" hangingPunct="1">
              <a:spcBef>
                <a:spcPct val="0"/>
              </a:spcBef>
              <a:buFont typeface="Arial" panose="020B0604020202020204" pitchFamily="34" charset="0"/>
              <a:buChar char="•"/>
            </a:pPr>
            <a:endParaRPr lang="cy-GB" sz="2000" dirty="0" smtClean="0">
              <a:solidFill>
                <a:srgbClr val="00B0F0"/>
              </a:solidFill>
              <a:latin typeface="Arial" charset="0"/>
              <a:cs typeface="Arial" charset="0"/>
            </a:endParaRPr>
          </a:p>
          <a:p>
            <a:pPr marL="482600" indent="-469900" eaLnBrk="1" hangingPunct="1">
              <a:spcBef>
                <a:spcPct val="0"/>
              </a:spcBef>
              <a:buFont typeface="Arial" panose="020B0604020202020204" pitchFamily="34" charset="0"/>
              <a:buChar char="•"/>
            </a:pPr>
            <a:r>
              <a:rPr lang="cy-GB" sz="2000" dirty="0" smtClean="0">
                <a:solidFill>
                  <a:srgbClr val="00B0F0"/>
                </a:solidFill>
                <a:latin typeface="Arial" charset="0"/>
                <a:cs typeface="Arial" charset="0"/>
              </a:rPr>
              <a:t>Mae prinder penodol o ran darpariaeth hyfforddiant i arweinwyr trwy gyfrwng y Gymraeg. </a:t>
            </a:r>
          </a:p>
          <a:p>
            <a:pPr marL="482600" indent="-469900" eaLnBrk="1" hangingPunct="1">
              <a:spcBef>
                <a:spcPct val="0"/>
              </a:spcBef>
            </a:pPr>
            <a:endParaRPr lang="cy-GB" dirty="0" smtClean="0">
              <a:solidFill>
                <a:srgbClr val="414042"/>
              </a:solidFill>
              <a:latin typeface="Arial" charset="0"/>
              <a:cs typeface="Arial" charset="0"/>
            </a:endParaRPr>
          </a:p>
        </p:txBody>
      </p:sp>
      <p:sp>
        <p:nvSpPr>
          <p:cNvPr id="4" name="object 4"/>
          <p:cNvSpPr txBox="1"/>
          <p:nvPr/>
        </p:nvSpPr>
        <p:spPr>
          <a:xfrm>
            <a:off x="6615113" y="1716088"/>
            <a:ext cx="4002087"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Main findings</a:t>
            </a:r>
            <a:endParaRPr sz="3500" dirty="0">
              <a:latin typeface="Arial"/>
              <a:cs typeface="Arial"/>
            </a:endParaRPr>
          </a:p>
        </p:txBody>
      </p:sp>
      <p:sp>
        <p:nvSpPr>
          <p:cNvPr id="14340" name="object 5"/>
          <p:cNvSpPr>
            <a:spLocks noGrp="1"/>
          </p:cNvSpPr>
          <p:nvPr>
            <p:ph sz="half" idx="3"/>
          </p:nvPr>
        </p:nvSpPr>
        <p:spPr>
          <a:xfrm>
            <a:off x="6615113" y="2641600"/>
            <a:ext cx="5783262" cy="6801862"/>
          </a:xfrm>
        </p:spPr>
        <p:txBody>
          <a:bodyPr/>
          <a:lstStyle/>
          <a:p>
            <a:pPr marL="342900" indent="-342900" eaLnBrk="1" hangingPunct="1">
              <a:spcBef>
                <a:spcPct val="0"/>
              </a:spcBef>
              <a:buFont typeface="Arial" panose="020B0604020202020204" pitchFamily="34" charset="0"/>
              <a:buChar char="•"/>
            </a:pPr>
            <a:r>
              <a:rPr lang="en-GB" sz="2000" dirty="0" smtClean="0">
                <a:solidFill>
                  <a:schemeClr val="tx1"/>
                </a:solidFill>
                <a:latin typeface="Arial" charset="0"/>
                <a:cs typeface="Arial" charset="0"/>
              </a:rPr>
              <a:t>There has not been enough support at a national and local level to develop the leadership skills of aspiring and experienced senior leaders.  There are too few opportunities for aspiring and experienced school leaders to develop their skills in key areas such as improving teaching, implementing new initiatives, challenging underperformance, and understanding human resources issues.  </a:t>
            </a:r>
          </a:p>
          <a:p>
            <a:pPr marL="342900" indent="-342900" eaLnBrk="1" hangingPunct="1">
              <a:spcBef>
                <a:spcPct val="0"/>
              </a:spcBef>
              <a:buFont typeface="Arial" panose="020B0604020202020204" pitchFamily="34" charset="0"/>
              <a:buChar char="•"/>
            </a:pPr>
            <a:endParaRPr lang="en-GB" sz="2000" dirty="0" smtClean="0">
              <a:solidFill>
                <a:schemeClr val="tx1"/>
              </a:solidFill>
              <a:latin typeface="Arial" charset="0"/>
              <a:cs typeface="Arial" charset="0"/>
            </a:endParaRPr>
          </a:p>
          <a:p>
            <a:pPr marL="342900" indent="-342900" eaLnBrk="1" hangingPunct="1">
              <a:spcBef>
                <a:spcPct val="0"/>
              </a:spcBef>
              <a:buFont typeface="Arial" panose="020B0604020202020204" pitchFamily="34" charset="0"/>
              <a:buChar char="•"/>
            </a:pPr>
            <a:r>
              <a:rPr lang="en-GB" sz="2000" dirty="0" smtClean="0">
                <a:solidFill>
                  <a:schemeClr val="tx1"/>
                </a:solidFill>
                <a:latin typeface="Arial" charset="0"/>
                <a:cs typeface="Arial" charset="0"/>
              </a:rPr>
              <a:t>In a very few schools, </a:t>
            </a:r>
            <a:r>
              <a:rPr lang="en-GB" sz="2000" dirty="0" err="1" smtClean="0">
                <a:solidFill>
                  <a:schemeClr val="tx1"/>
                </a:solidFill>
                <a:latin typeface="Arial" charset="0"/>
                <a:cs typeface="Arial" charset="0"/>
              </a:rPr>
              <a:t>headteachers</a:t>
            </a:r>
            <a:r>
              <a:rPr lang="en-GB" sz="2000" dirty="0" smtClean="0">
                <a:solidFill>
                  <a:schemeClr val="tx1"/>
                </a:solidFill>
                <a:latin typeface="Arial" charset="0"/>
                <a:cs typeface="Arial" charset="0"/>
              </a:rPr>
              <a:t> new to post have been mentored well by an experienced, effective </a:t>
            </a:r>
            <a:r>
              <a:rPr lang="en-GB" sz="2000" dirty="0" err="1" smtClean="0">
                <a:solidFill>
                  <a:schemeClr val="tx1"/>
                </a:solidFill>
                <a:latin typeface="Arial" charset="0"/>
                <a:cs typeface="Arial" charset="0"/>
              </a:rPr>
              <a:t>headteacher</a:t>
            </a:r>
            <a:r>
              <a:rPr lang="en-GB" sz="2000" dirty="0" smtClean="0">
                <a:solidFill>
                  <a:schemeClr val="tx1"/>
                </a:solidFill>
                <a:latin typeface="Arial" charset="0"/>
                <a:cs typeface="Arial" charset="0"/>
              </a:rPr>
              <a:t> within the local authority.  However, this is not always the case nationally.  In a few local authorities, </a:t>
            </a:r>
            <a:r>
              <a:rPr lang="en-GB" sz="2000" dirty="0" err="1" smtClean="0">
                <a:solidFill>
                  <a:schemeClr val="tx1"/>
                </a:solidFill>
                <a:latin typeface="Arial" charset="0"/>
                <a:cs typeface="Arial" charset="0"/>
              </a:rPr>
              <a:t>headteachers</a:t>
            </a:r>
            <a:r>
              <a:rPr lang="en-GB" sz="2000" dirty="0" smtClean="0">
                <a:solidFill>
                  <a:schemeClr val="tx1"/>
                </a:solidFill>
                <a:latin typeface="Arial" charset="0"/>
                <a:cs typeface="Arial" charset="0"/>
              </a:rPr>
              <a:t>, often in challenging schools are not supported well enough.  </a:t>
            </a:r>
          </a:p>
          <a:p>
            <a:pPr marL="342900" indent="-342900" eaLnBrk="1" hangingPunct="1">
              <a:spcBef>
                <a:spcPct val="0"/>
              </a:spcBef>
              <a:buFont typeface="Arial" panose="020B0604020202020204" pitchFamily="34" charset="0"/>
              <a:buChar char="•"/>
            </a:pPr>
            <a:endParaRPr lang="en-GB" sz="2000" dirty="0" smtClean="0">
              <a:solidFill>
                <a:schemeClr val="tx1"/>
              </a:solidFill>
              <a:latin typeface="Arial" charset="0"/>
              <a:cs typeface="Arial" charset="0"/>
            </a:endParaRPr>
          </a:p>
          <a:p>
            <a:pPr marL="342900" indent="-342900" eaLnBrk="1" hangingPunct="1">
              <a:spcBef>
                <a:spcPct val="0"/>
              </a:spcBef>
              <a:buFont typeface="Arial" panose="020B0604020202020204" pitchFamily="34" charset="0"/>
              <a:buChar char="•"/>
            </a:pPr>
            <a:r>
              <a:rPr lang="en-GB" sz="2000" dirty="0" smtClean="0">
                <a:solidFill>
                  <a:schemeClr val="tx1"/>
                </a:solidFill>
                <a:latin typeface="Arial" charset="0"/>
                <a:cs typeface="Arial" charset="0"/>
              </a:rPr>
              <a:t>There is a particular shortage of training provision for leaders through the medium of Welsh. </a:t>
            </a:r>
            <a:endParaRPr lang="en-US" sz="2000" dirty="0" smtClean="0">
              <a:solidFill>
                <a:schemeClr val="tx1"/>
              </a:solidFill>
              <a:latin typeface="Arial" charset="0"/>
              <a:cs typeface="Arial" charset="0"/>
            </a:endParaRPr>
          </a:p>
          <a:p>
            <a:pPr eaLnBrk="1" hangingPunct="1">
              <a:spcBef>
                <a:spcPct val="0"/>
              </a:spcBef>
            </a:pPr>
            <a:endParaRPr lang="en-US" dirty="0" smtClean="0">
              <a:latin typeface="Arial" charset="0"/>
              <a:cs typeface="Arial" charset="0"/>
            </a:endParaRPr>
          </a:p>
        </p:txBody>
      </p:sp>
      <p:pic>
        <p:nvPicPr>
          <p:cNvPr id="14341"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object 2"/>
          <p:cNvSpPr>
            <a:spLocks noGrp="1"/>
          </p:cNvSpPr>
          <p:nvPr>
            <p:ph type="title"/>
          </p:nvPr>
        </p:nvSpPr>
        <p:spPr/>
        <p:txBody>
          <a:bodyPr/>
          <a:lstStyle/>
          <a:p>
            <a:pPr marL="12700" algn="l" eaLnBrk="1" hangingPunct="1"/>
            <a:r>
              <a:rPr lang="en-US" smtClean="0">
                <a:latin typeface="Arial" charset="0"/>
                <a:cs typeface="Arial" charset="0"/>
              </a:rPr>
              <a:t>Argymhellion</a:t>
            </a:r>
          </a:p>
        </p:txBody>
      </p:sp>
      <p:sp>
        <p:nvSpPr>
          <p:cNvPr id="15362" name="object 3"/>
          <p:cNvSpPr>
            <a:spLocks noGrp="1"/>
          </p:cNvSpPr>
          <p:nvPr>
            <p:ph sz="half" idx="2"/>
          </p:nvPr>
        </p:nvSpPr>
        <p:spPr>
          <a:xfrm>
            <a:off x="527050" y="2641600"/>
            <a:ext cx="5729288" cy="6494085"/>
          </a:xfrm>
        </p:spPr>
        <p:txBody>
          <a:bodyPr/>
          <a:lstStyle/>
          <a:p>
            <a:pPr marL="482600" indent="-469900" eaLnBrk="1" hangingPunct="1">
              <a:spcBef>
                <a:spcPct val="0"/>
              </a:spcBef>
            </a:pPr>
            <a:r>
              <a:rPr lang="cy-GB" sz="2000" b="1" dirty="0" smtClean="0">
                <a:solidFill>
                  <a:srgbClr val="00B0F0"/>
                </a:solidFill>
                <a:latin typeface="Arial" charset="0"/>
                <a:ea typeface="Times New Roman" pitchFamily="18" charset="0"/>
                <a:cs typeface="Arial" charset="0"/>
              </a:rPr>
              <a:t>Dylai arweinwyr ysgolion:</a:t>
            </a:r>
          </a:p>
          <a:p>
            <a:pPr marL="482600" indent="-469900" eaLnBrk="1" hangingPunct="1">
              <a:spcBef>
                <a:spcPct val="0"/>
              </a:spcBef>
            </a:pPr>
            <a:endParaRPr lang="cy-GB" sz="2000" dirty="0" smtClean="0">
              <a:solidFill>
                <a:srgbClr val="00B0F0"/>
              </a:solidFill>
              <a:latin typeface="Arial" charset="0"/>
              <a:ea typeface="Times New Roman" pitchFamily="18" charset="0"/>
              <a:cs typeface="Arial" charset="0"/>
            </a:endParaRPr>
          </a:p>
          <a:p>
            <a:pPr marL="482600" indent="-469900" eaLnBrk="1" hangingPunct="1">
              <a:spcBef>
                <a:spcPct val="0"/>
              </a:spcBef>
            </a:pPr>
            <a:r>
              <a:rPr lang="cy-GB" sz="2000" dirty="0" smtClean="0">
                <a:solidFill>
                  <a:srgbClr val="00B0F0"/>
                </a:solidFill>
                <a:latin typeface="Arial" charset="0"/>
                <a:ea typeface="Times New Roman" pitchFamily="18" charset="0"/>
                <a:cs typeface="Arial" charset="0"/>
              </a:rPr>
              <a:t>A1	ddatblygu diwylliant cadarn o ddysgu proffesiynol i’r holl staff ar bob lefel yn eu hysgol</a:t>
            </a:r>
          </a:p>
          <a:p>
            <a:pPr marL="482600" indent="-469900" eaLnBrk="1" hangingPunct="1">
              <a:spcBef>
                <a:spcPct val="0"/>
              </a:spcBef>
            </a:pPr>
            <a:endParaRPr lang="cy-GB" sz="2000" dirty="0" smtClean="0">
              <a:solidFill>
                <a:srgbClr val="00B0F0"/>
              </a:solidFill>
              <a:latin typeface="Arial" charset="0"/>
              <a:ea typeface="Times New Roman" pitchFamily="18" charset="0"/>
              <a:cs typeface="Arial" charset="0"/>
            </a:endParaRPr>
          </a:p>
          <a:p>
            <a:pPr marL="482600" indent="-469900" eaLnBrk="1" hangingPunct="1">
              <a:spcBef>
                <a:spcPct val="0"/>
              </a:spcBef>
            </a:pPr>
            <a:r>
              <a:rPr lang="cy-GB" sz="2000" dirty="0" smtClean="0">
                <a:solidFill>
                  <a:srgbClr val="00B0F0"/>
                </a:solidFill>
                <a:latin typeface="Arial" charset="0"/>
                <a:ea typeface="Times New Roman" pitchFamily="18" charset="0"/>
                <a:cs typeface="Arial" charset="0"/>
              </a:rPr>
              <a:t>A2	gwella cynllunio ar gyfer olyniaeth a throsglwyddo gwybodaeth gorfforaethol</a:t>
            </a:r>
          </a:p>
          <a:p>
            <a:pPr marL="482600" indent="-469900" eaLnBrk="1" hangingPunct="1">
              <a:spcBef>
                <a:spcPct val="0"/>
              </a:spcBef>
            </a:pPr>
            <a:endParaRPr lang="cy-GB" sz="2000" dirty="0" smtClean="0">
              <a:solidFill>
                <a:srgbClr val="00B0F0"/>
              </a:solidFill>
              <a:latin typeface="Arial" charset="0"/>
              <a:ea typeface="Times New Roman" pitchFamily="18" charset="0"/>
              <a:cs typeface="Arial" charset="0"/>
            </a:endParaRPr>
          </a:p>
          <a:p>
            <a:pPr marL="482600" indent="-469900" eaLnBrk="1" hangingPunct="1">
              <a:spcBef>
                <a:spcPct val="0"/>
              </a:spcBef>
            </a:pPr>
            <a:r>
              <a:rPr lang="cy-GB" sz="2000" dirty="0" smtClean="0">
                <a:solidFill>
                  <a:srgbClr val="00B0F0"/>
                </a:solidFill>
                <a:latin typeface="Arial" charset="0"/>
                <a:ea typeface="Times New Roman" pitchFamily="18" charset="0"/>
                <a:cs typeface="Arial" charset="0"/>
              </a:rPr>
              <a:t>A3	nodi potensial staff i arwain yn gynnar a chefnogi eu datblygiad gyrfaol</a:t>
            </a:r>
          </a:p>
          <a:p>
            <a:pPr marL="482600" indent="-469900" eaLnBrk="1" hangingPunct="1">
              <a:spcBef>
                <a:spcPct val="0"/>
              </a:spcBef>
            </a:pPr>
            <a:endParaRPr lang="cy-GB" sz="2000" dirty="0" smtClean="0">
              <a:solidFill>
                <a:srgbClr val="00B0F0"/>
              </a:solidFill>
              <a:latin typeface="Arial" charset="0"/>
              <a:ea typeface="Times New Roman" pitchFamily="18" charset="0"/>
              <a:cs typeface="Arial" charset="0"/>
            </a:endParaRPr>
          </a:p>
          <a:p>
            <a:pPr marL="482600" indent="-469900" eaLnBrk="1" hangingPunct="1">
              <a:spcBef>
                <a:spcPct val="0"/>
              </a:spcBef>
            </a:pPr>
            <a:r>
              <a:rPr lang="cy-GB" sz="2000" dirty="0" smtClean="0">
                <a:solidFill>
                  <a:srgbClr val="00B0F0"/>
                </a:solidFill>
                <a:latin typeface="Arial" charset="0"/>
                <a:ea typeface="Times New Roman" pitchFamily="18" charset="0"/>
                <a:cs typeface="Arial" charset="0"/>
              </a:rPr>
              <a:t>A4	sicrhau bod strwythurau rheoli perfformiad yn talu sylw priodol i ddatblygu darpar arweinwyr y dyfodol</a:t>
            </a:r>
          </a:p>
          <a:p>
            <a:pPr marL="482600" indent="-469900" eaLnBrk="1" hangingPunct="1">
              <a:spcBef>
                <a:spcPct val="0"/>
              </a:spcBef>
            </a:pPr>
            <a:endParaRPr lang="cy-GB" sz="2000" dirty="0" smtClean="0">
              <a:solidFill>
                <a:srgbClr val="00B0F0"/>
              </a:solidFill>
              <a:latin typeface="Arial" charset="0"/>
              <a:ea typeface="Times New Roman" pitchFamily="18" charset="0"/>
              <a:cs typeface="Arial" charset="0"/>
            </a:endParaRPr>
          </a:p>
          <a:p>
            <a:pPr marL="482600" indent="-469900" eaLnBrk="1" hangingPunct="1">
              <a:spcBef>
                <a:spcPct val="0"/>
              </a:spcBef>
            </a:pPr>
            <a:r>
              <a:rPr lang="cy-GB" sz="2000" dirty="0" smtClean="0">
                <a:solidFill>
                  <a:srgbClr val="00B0F0"/>
                </a:solidFill>
                <a:latin typeface="Arial" charset="0"/>
                <a:ea typeface="Times New Roman" pitchFamily="18" charset="0"/>
                <a:cs typeface="Arial" charset="0"/>
              </a:rPr>
              <a:t>A5	defnyddio’r safonau arweinyddiaeth yn sylfaen ar gyfer arfarnu eu medrau arweinyddiaeth eu hunain ac i ddatblygu staff fel arweinwyr y dyfodol</a:t>
            </a:r>
          </a:p>
          <a:p>
            <a:pPr marL="482600" indent="-469900" eaLnBrk="1" hangingPunct="1">
              <a:spcBef>
                <a:spcPct val="0"/>
              </a:spcBef>
            </a:pPr>
            <a:endParaRPr lang="cy-GB" dirty="0" smtClean="0">
              <a:solidFill>
                <a:srgbClr val="414042"/>
              </a:solidFill>
              <a:latin typeface="Arial" charset="0"/>
              <a:ea typeface="Times New Roman" pitchFamily="18" charset="0"/>
              <a:cs typeface="Arial" charset="0"/>
            </a:endParaRPr>
          </a:p>
        </p:txBody>
      </p:sp>
      <p:sp>
        <p:nvSpPr>
          <p:cNvPr id="4" name="object 4"/>
          <p:cNvSpPr txBox="1"/>
          <p:nvPr/>
        </p:nvSpPr>
        <p:spPr>
          <a:xfrm>
            <a:off x="6615113" y="1716088"/>
            <a:ext cx="4002087" cy="469900"/>
          </a:xfrm>
          <a:prstGeom prst="rect">
            <a:avLst/>
          </a:prstGeom>
        </p:spPr>
        <p:txBody>
          <a:bodyPr lIns="0" tIns="0" rIns="0" bIns="0">
            <a:spAutoFit/>
          </a:bodyPr>
          <a:lstStyle/>
          <a:p>
            <a:pPr marL="12700" fontAlgn="auto">
              <a:spcBef>
                <a:spcPts val="0"/>
              </a:spcBef>
              <a:spcAft>
                <a:spcPts val="0"/>
              </a:spcAft>
              <a:defRPr/>
            </a:pPr>
            <a:r>
              <a:rPr sz="3500" b="1" spc="-5" dirty="0">
                <a:solidFill>
                  <a:srgbClr val="414042"/>
                </a:solidFill>
                <a:latin typeface="Arial"/>
                <a:cs typeface="Arial"/>
              </a:rPr>
              <a:t>Recommendations</a:t>
            </a:r>
            <a:endParaRPr sz="3500">
              <a:latin typeface="Arial"/>
              <a:cs typeface="Arial"/>
            </a:endParaRPr>
          </a:p>
        </p:txBody>
      </p:sp>
      <p:sp>
        <p:nvSpPr>
          <p:cNvPr id="15364" name="object 5"/>
          <p:cNvSpPr>
            <a:spLocks noGrp="1"/>
          </p:cNvSpPr>
          <p:nvPr>
            <p:ph sz="half" idx="3"/>
          </p:nvPr>
        </p:nvSpPr>
        <p:spPr>
          <a:xfrm>
            <a:off x="6615113" y="2641600"/>
            <a:ext cx="5783262" cy="5878513"/>
          </a:xfrm>
        </p:spPr>
        <p:txBody>
          <a:bodyPr/>
          <a:lstStyle/>
          <a:p>
            <a:pPr eaLnBrk="1" hangingPunct="1">
              <a:spcBef>
                <a:spcPct val="0"/>
              </a:spcBef>
              <a:tabLst>
                <a:tab pos="457200" algn="l"/>
                <a:tab pos="2636838" algn="ctr"/>
                <a:tab pos="5273675" algn="r"/>
              </a:tabLst>
            </a:pPr>
            <a:r>
              <a:rPr lang="en-GB" sz="2000" b="1" dirty="0" smtClean="0">
                <a:latin typeface="Arial" charset="0"/>
                <a:ea typeface="Times New Roman" pitchFamily="18" charset="0"/>
                <a:cs typeface="Arial" charset="0"/>
              </a:rPr>
              <a:t>School leaders should:</a:t>
            </a:r>
          </a:p>
          <a:p>
            <a:pPr eaLnBrk="1" hangingPunct="1">
              <a:spcBef>
                <a:spcPct val="0"/>
              </a:spcBef>
              <a:tabLst>
                <a:tab pos="457200" algn="l"/>
                <a:tab pos="2636838" algn="ctr"/>
                <a:tab pos="5273675" algn="r"/>
              </a:tabLst>
            </a:pPr>
            <a:endParaRPr lang="en-GB" sz="2000" dirty="0" smtClean="0">
              <a:latin typeface="Arial" charset="0"/>
              <a:ea typeface="Times New Roman" pitchFamily="18" charset="0"/>
              <a:cs typeface="Arial" charset="0"/>
            </a:endParaRPr>
          </a:p>
          <a:p>
            <a:pPr marL="457200" indent="-457200" eaLnBrk="1" hangingPunct="1">
              <a:spcBef>
                <a:spcPct val="0"/>
              </a:spcBef>
              <a:tabLst>
                <a:tab pos="457200" algn="l"/>
                <a:tab pos="2636838" algn="ctr"/>
                <a:tab pos="5273675" algn="r"/>
              </a:tabLst>
            </a:pPr>
            <a:r>
              <a:rPr lang="en-GB" sz="2000" dirty="0" smtClean="0">
                <a:latin typeface="Arial" charset="0"/>
                <a:ea typeface="Times New Roman" pitchFamily="18" charset="0"/>
                <a:cs typeface="Arial" charset="0"/>
              </a:rPr>
              <a:t>R1  develop a strong culture of professional learning for all staff at all levels in their school</a:t>
            </a:r>
          </a:p>
          <a:p>
            <a:pPr marL="457200" indent="-457200" eaLnBrk="1" hangingPunct="1">
              <a:spcBef>
                <a:spcPct val="0"/>
              </a:spcBef>
              <a:tabLst>
                <a:tab pos="457200" algn="l"/>
                <a:tab pos="2636838" algn="ctr"/>
                <a:tab pos="5273675" algn="r"/>
              </a:tabLst>
            </a:pPr>
            <a:endParaRPr lang="en-GB" sz="2000" dirty="0" smtClean="0">
              <a:latin typeface="Arial" charset="0"/>
              <a:ea typeface="Times New Roman" pitchFamily="18" charset="0"/>
              <a:cs typeface="Arial" charset="0"/>
            </a:endParaRPr>
          </a:p>
          <a:p>
            <a:pPr marL="457200" indent="-457200" eaLnBrk="1" hangingPunct="1">
              <a:spcBef>
                <a:spcPct val="0"/>
              </a:spcBef>
              <a:tabLst>
                <a:tab pos="457200" algn="l"/>
                <a:tab pos="2636838" algn="ctr"/>
                <a:tab pos="5273675" algn="r"/>
              </a:tabLst>
            </a:pPr>
            <a:r>
              <a:rPr lang="en-GB" sz="2000" dirty="0" smtClean="0">
                <a:latin typeface="Arial" charset="0"/>
                <a:ea typeface="Times New Roman" pitchFamily="18" charset="0"/>
                <a:cs typeface="Arial" charset="0"/>
              </a:rPr>
              <a:t>R2  improve succession planning and the transfer of corporate knowledge </a:t>
            </a:r>
          </a:p>
          <a:p>
            <a:pPr marL="457200" indent="-457200" eaLnBrk="1" hangingPunct="1">
              <a:spcBef>
                <a:spcPct val="0"/>
              </a:spcBef>
              <a:tabLst>
                <a:tab pos="457200" algn="l"/>
                <a:tab pos="2636838" algn="ctr"/>
                <a:tab pos="5273675" algn="r"/>
              </a:tabLst>
            </a:pPr>
            <a:endParaRPr lang="en-GB" sz="2000" dirty="0" smtClean="0">
              <a:latin typeface="Arial" charset="0"/>
              <a:ea typeface="Times New Roman" pitchFamily="18" charset="0"/>
              <a:cs typeface="Arial" charset="0"/>
            </a:endParaRPr>
          </a:p>
          <a:p>
            <a:pPr marL="457200" indent="-457200" eaLnBrk="1" hangingPunct="1">
              <a:spcBef>
                <a:spcPct val="0"/>
              </a:spcBef>
              <a:tabLst>
                <a:tab pos="457200" algn="l"/>
                <a:tab pos="2636838" algn="ctr"/>
                <a:tab pos="5273675" algn="r"/>
              </a:tabLst>
            </a:pPr>
            <a:r>
              <a:rPr lang="en-GB" sz="2000" dirty="0" smtClean="0">
                <a:latin typeface="Arial" charset="0"/>
                <a:ea typeface="Times New Roman" pitchFamily="18" charset="0"/>
                <a:cs typeface="Arial" charset="0"/>
              </a:rPr>
              <a:t>R3  identify the leadership potential of staff early and support their career development </a:t>
            </a:r>
          </a:p>
          <a:p>
            <a:pPr marL="457200" indent="-457200" eaLnBrk="1" hangingPunct="1">
              <a:spcBef>
                <a:spcPct val="0"/>
              </a:spcBef>
              <a:tabLst>
                <a:tab pos="457200" algn="l"/>
                <a:tab pos="2636838" algn="ctr"/>
                <a:tab pos="5273675" algn="r"/>
              </a:tabLst>
            </a:pPr>
            <a:endParaRPr lang="en-GB" sz="2000" dirty="0" smtClean="0">
              <a:latin typeface="Arial" charset="0"/>
              <a:ea typeface="Times New Roman" pitchFamily="18" charset="0"/>
              <a:cs typeface="Arial" charset="0"/>
            </a:endParaRPr>
          </a:p>
          <a:p>
            <a:pPr marL="457200" indent="-457200" eaLnBrk="1" hangingPunct="1">
              <a:spcBef>
                <a:spcPct val="0"/>
              </a:spcBef>
              <a:tabLst>
                <a:tab pos="457200" algn="l"/>
                <a:tab pos="2636838" algn="ctr"/>
                <a:tab pos="5273675" algn="r"/>
              </a:tabLst>
            </a:pPr>
            <a:r>
              <a:rPr lang="en-GB" sz="2000" dirty="0" smtClean="0">
                <a:latin typeface="Arial" charset="0"/>
                <a:ea typeface="Times New Roman" pitchFamily="18" charset="0"/>
                <a:cs typeface="Arial" charset="0"/>
              </a:rPr>
              <a:t>R4  ensure that performance management structures pay proper attention to developing potential future leaders </a:t>
            </a:r>
          </a:p>
          <a:p>
            <a:pPr marL="457200" indent="-457200" eaLnBrk="1" hangingPunct="1">
              <a:spcBef>
                <a:spcPct val="0"/>
              </a:spcBef>
              <a:tabLst>
                <a:tab pos="457200" algn="l"/>
                <a:tab pos="2636838" algn="ctr"/>
                <a:tab pos="5273675" algn="r"/>
              </a:tabLst>
            </a:pPr>
            <a:endParaRPr lang="en-GB" sz="2000" dirty="0" smtClean="0">
              <a:latin typeface="Arial" charset="0"/>
              <a:ea typeface="Times New Roman" pitchFamily="18" charset="0"/>
              <a:cs typeface="Arial" charset="0"/>
            </a:endParaRPr>
          </a:p>
          <a:p>
            <a:pPr marL="457200" indent="-457200" eaLnBrk="1" hangingPunct="1">
              <a:spcBef>
                <a:spcPct val="0"/>
              </a:spcBef>
              <a:tabLst>
                <a:tab pos="457200" algn="l"/>
                <a:tab pos="2636838" algn="ctr"/>
                <a:tab pos="5273675" algn="r"/>
              </a:tabLst>
            </a:pPr>
            <a:r>
              <a:rPr lang="en-GB" sz="2000" dirty="0" smtClean="0">
                <a:latin typeface="Arial" charset="0"/>
                <a:ea typeface="Times New Roman" pitchFamily="18" charset="0"/>
                <a:cs typeface="Arial" charset="0"/>
              </a:rPr>
              <a:t>R5  use the leadership standards as the basis for evaluating their own leadership skills and for developing staff as future leaders </a:t>
            </a:r>
          </a:p>
          <a:p>
            <a:pPr eaLnBrk="1" hangingPunct="1">
              <a:spcBef>
                <a:spcPct val="0"/>
              </a:spcBef>
              <a:tabLst>
                <a:tab pos="457200" algn="l"/>
                <a:tab pos="2636838" algn="ctr"/>
                <a:tab pos="5273675" algn="r"/>
              </a:tabLst>
            </a:pPr>
            <a:endParaRPr lang="en-GB" dirty="0" smtClean="0">
              <a:latin typeface="Arial" charset="0"/>
              <a:ea typeface="Times New Roman" pitchFamily="18" charset="0"/>
              <a:cs typeface="Arial" charset="0"/>
            </a:endParaRPr>
          </a:p>
        </p:txBody>
      </p:sp>
      <p:pic>
        <p:nvPicPr>
          <p:cNvPr id="15365"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ntns:customXsn xmlns:ntns="http://schemas.microsoft.com/office/2006/metadata/customXsn">
  <ntns:xsnLocation>http://estynintranet/_cts/Thematic Survey Blank Document/5b585864708d8d4acustomXsn.xsn</ntns:xsnLocation>
  <ntns:cached>False</ntns:cached>
  <ntns:openByDefault>False</ntns:openByDefault>
  <ntns:xsnScope>http://estynintranet</ntns:xsnScope>
</ntns:customXsn>
</file>

<file path=customXml/item2.xml><?xml version="1.0" encoding="utf-8"?>
<ct:contentTypeSchema xmlns:ct="http://schemas.microsoft.com/office/2006/metadata/contentType" xmlns:ma="http://schemas.microsoft.com/office/2006/metadata/properties/metaAttributes" ct:_="" ma:_="" ma:contentTypeName="Thematic Survey Blank Document" ma:contentTypeID="0x0101004FF563581D1EBA4688BFE70077AFADA6030E00E3A30D3821A554409B376A8ECA62A0C2" ma:contentTypeVersion="65" ma:contentTypeDescription="" ma:contentTypeScope="" ma:versionID="8d9572156218438a6483415091ce8fe9">
  <xsd:schema xmlns:xsd="http://www.w3.org/2001/XMLSchema" xmlns:xs="http://www.w3.org/2001/XMLSchema" xmlns:p="http://schemas.microsoft.com/office/2006/metadata/properties" xmlns:ns2="4c2d5879-4e17-4934-9dac-90b30ab598df" targetNamespace="http://schemas.microsoft.com/office/2006/metadata/properties" ma:root="true" ma:fieldsID="e005b59d9d5c7a10464de03fe8f249c2" ns2:_="">
    <xsd:import namespace="4c2d5879-4e17-4934-9dac-90b30ab598df"/>
    <xsd:element name="properties">
      <xsd:complexType>
        <xsd:sequence>
          <xsd:element name="documentManagement">
            <xsd:complexType>
              <xsd:all>
                <xsd:element ref="ns2:Title_x0020__x0028_Welsh_x0029_" minOccurs="0"/>
                <xsd:element ref="ns2:COBAS_x0020_Thematic_x0020_Event_x0020_ID" minOccurs="0"/>
                <xsd:element ref="ns2:COBAS_x0020_Event_x0020_ID" minOccurs="0"/>
                <xsd:element ref="ns2:COBAS_x0020_Event_x0020_Short_x0020_Title" minOccurs="0"/>
                <xsd:element ref="ns2:COBAS_x0020_Event_x0020_Title" minOccurs="0"/>
                <xsd:element ref="ns2:Lead_x0020_Inspector" minOccurs="0"/>
                <xsd:element ref="ns2:Calendar_x0020_Year" minOccurs="0"/>
                <xsd:element ref="ns2:Retention_x0020_Year" minOccurs="0"/>
                <xsd:element ref="ns2:Year_x0020_of_x0020_Survey" minOccurs="0"/>
                <xsd:element ref="ns2:TaxCatchAllLabel" minOccurs="0"/>
                <xsd:element ref="ns2:TaxCatchAll" minOccurs="0"/>
                <xsd:element ref="ns2:b6bad8d7342d4cc5ae5d0cd685ebd51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Thematic_x0020_Event_x0020_ID" ma:index="4" nillable="true" ma:displayName="COBAS Thematic Event ID" ma:list="{4c1312f1-6c26-4b47-802c-751cc69a4bf0}" ma:internalName="COBAS_x0020_Thematic_x0020_Event_x0020_ID" ma:showField="COBAS_x0020_Event0" ma:web="4c2d5879-4e17-4934-9dac-90b30ab598df">
      <xsd:simpleType>
        <xsd:restriction base="dms:Lookup"/>
      </xsd:simpleType>
    </xsd:element>
    <xsd:element name="COBAS_x0020_Event_x0020_ID" ma:index="5" nillable="true" ma:displayName="COBAS Event ID" ma:internalName="COBAS_x0020_Event_x0020_ID">
      <xsd:simpleType>
        <xsd:restriction base="dms:Text">
          <xsd:maxLength value="255"/>
        </xsd:restriction>
      </xsd:simpleType>
    </xsd:element>
    <xsd:element name="COBAS_x0020_Event_x0020_Short_x0020_Title" ma:index="6" nillable="true" ma:displayName="COBAS Event Short Title" ma:internalName="COBAS_x0020_Event_x0020_Short_x0020_Title">
      <xsd:simpleType>
        <xsd:restriction base="dms:Text">
          <xsd:maxLength value="255"/>
        </xsd:restriction>
      </xsd:simpleType>
    </xsd:element>
    <xsd:element name="COBAS_x0020_Event_x0020_Title" ma:index="7" nillable="true" ma:displayName="COBAS Event Title" ma:internalName="COBAS_x0020_Event_x0020_Title">
      <xsd:simpleType>
        <xsd:restriction base="dms:Text">
          <xsd:maxLength value="255"/>
        </xsd:restriction>
      </xsd:simpleType>
    </xsd:element>
    <xsd:element name="Lead_x0020_Inspector" ma:index="8" nillable="true" ma:displayName="Lead Inspector" ma:list="UserInfo" ma:SharePointGroup="0" ma:internalName="Lead_x0020_Inspect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alendar_x0020_Year" ma:index="9"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0" nillable="true" ma:displayName="Retention Year" ma:format="DateOnly" ma:internalName="Retention_x0020_Year">
      <xsd:simpleType>
        <xsd:restriction base="dms:DateTime"/>
      </xsd:simpleType>
    </xsd:element>
    <xsd:element name="Year_x0020_of_x0020_Survey" ma:index="11" nillable="true" ma:displayName="Year of Survey" ma:internalName="Year_x0020_of_x0020_Survey">
      <xsd:simpleType>
        <xsd:restriction base="dms:Text">
          <xsd:maxLength value="255"/>
        </xsd:restriction>
      </xsd:simpleType>
    </xsd:element>
    <xsd:element name="TaxCatchAllLabel" ma:index="12"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 ma:index="14" nillable="true" ma:displayName="Taxonomy Catch All Column" ma:description="" ma:hidden="true" ma:list="{eee9cb75-98a5-42be-a321-a89add8f77db}" ma:internalName="TaxCatchAll"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b6bad8d7342d4cc5ae5d0cd685ebd519" ma:index="19"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itle_x0020__x0028_Welsh_x0029_ xmlns="4c2d5879-4e17-4934-9dac-90b30ab598df" xsi:nil="true"/>
    <COBAS_x0020_Thematic_x0020_Event_x0020_ID xmlns="4c2d5879-4e17-4934-9dac-90b30ab598df" xsi:nil="true"/>
    <COBAS_x0020_Event_x0020_Short_x0020_Title xmlns="4c2d5879-4e17-4934-9dac-90b30ab598df" xsi:nil="true"/>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Lead_x0020_Inspector xmlns="4c2d5879-4e17-4934-9dac-90b30ab598df">
      <UserInfo>
        <DisplayName/>
        <AccountId xsi:nil="true"/>
        <AccountType/>
      </UserInfo>
    </Lead_x0020_Inspector>
    <Calendar_x0020_Year xmlns="4c2d5879-4e17-4934-9dac-90b30ab598df" xsi:nil="true"/>
    <Retention_x0020_Year xmlns="4c2d5879-4e17-4934-9dac-90b30ab598df" xsi:nil="true"/>
    <Year_x0020_of_x0020_Survey xmlns="4c2d5879-4e17-4934-9dac-90b30ab598df" xsi:nil="true"/>
    <TaxCatchAll xmlns="4c2d5879-4e17-4934-9dac-90b30ab598df">
      <Value>1</Value>
    </TaxCatchAll>
    <COBAS_x0020_Event_x0020_ID xmlns="4c2d5879-4e17-4934-9dac-90b30ab598df" xsi:nil="true"/>
    <COBAS_x0020_Event_x0020_Title xmlns="4c2d5879-4e17-4934-9dac-90b30ab598df"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2EA960D-0633-4302-AD8F-CD2B03B7CF2B}">
  <ds:schemaRefs>
    <ds:schemaRef ds:uri="http://schemas.microsoft.com/office/2006/metadata/customXsn"/>
  </ds:schemaRefs>
</ds:datastoreItem>
</file>

<file path=customXml/itemProps2.xml><?xml version="1.0" encoding="utf-8"?>
<ds:datastoreItem xmlns:ds="http://schemas.openxmlformats.org/officeDocument/2006/customXml" ds:itemID="{0019F053-3978-41B3-8C91-61CB3F5F1E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F2974DD-B1F2-4ACA-96ED-6D0436A2CDB4}">
  <ds:schemaRefs>
    <ds:schemaRef ds:uri="http://schemas.microsoft.com/office/2006/documentManagement/types"/>
    <ds:schemaRef ds:uri="4c2d5879-4e17-4934-9dac-90b30ab598df"/>
    <ds:schemaRef ds:uri="http://purl.org/dc/terms/"/>
    <ds:schemaRef ds:uri="http://schemas.openxmlformats.org/package/2006/metadata/core-properties"/>
    <ds:schemaRef ds:uri="http://schemas.microsoft.com/office/infopath/2007/PartnerControls"/>
    <ds:schemaRef ds:uri="http://purl.org/dc/elements/1.1/"/>
    <ds:schemaRef ds:uri="http://purl.org/dc/dcmitype/"/>
    <ds:schemaRef ds:uri="http://schemas.microsoft.com/office/2006/metadata/properties"/>
    <ds:schemaRef ds:uri="http://www.w3.org/XML/1998/namespace"/>
  </ds:schemaRefs>
</ds:datastoreItem>
</file>

<file path=customXml/itemProps4.xml><?xml version="1.0" encoding="utf-8"?>
<ds:datastoreItem xmlns:ds="http://schemas.openxmlformats.org/officeDocument/2006/customXml" ds:itemID="{A2392D17-592D-4604-83BD-97197248B1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241</TotalTime>
  <Words>2836</Words>
  <Application>Microsoft Office PowerPoint</Application>
  <PresentationFormat>Custom</PresentationFormat>
  <Paragraphs>197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Cefndir</vt:lpstr>
      <vt:lpstr>Prif ganfyddiadau</vt:lpstr>
      <vt:lpstr>Prif ganfyddiadau</vt:lpstr>
      <vt:lpstr>Prif ganfyddiadau</vt:lpstr>
      <vt:lpstr>Prif ganfyddiadau</vt:lpstr>
      <vt:lpstr>Prif ganfyddiadau</vt:lpstr>
      <vt:lpstr>Prif ganfyddiadau</vt:lpstr>
      <vt:lpstr>Argymhellion</vt:lpstr>
      <vt:lpstr>Argymhellion</vt:lpstr>
      <vt:lpstr>Argymhellion</vt:lpstr>
      <vt:lpstr>Arfer orau</vt:lpstr>
      <vt:lpstr>10 cwestiwn i ddarparwyr</vt:lpstr>
      <vt:lpstr>10 cwestiwn i ddarparwyr</vt:lpstr>
      <vt:lpstr>Dolen we i’r adroddiad  llawn:  www.  Dolen we i’r adroddiad  llawn:  www. </vt:lpstr>
      <vt:lpstr>Cwestiynau...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Angharad Wright</dc:creator>
  <cp:lastModifiedBy>Robert Gairey</cp:lastModifiedBy>
  <cp:revision>16</cp:revision>
  <dcterms:created xsi:type="dcterms:W3CDTF">2015-04-24T11:05:35Z</dcterms:created>
  <dcterms:modified xsi:type="dcterms:W3CDTF">2015-08-07T08:43:20Z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0x0101004FF563581D1EBA4688BFE70077AFADA6030E00E3A30D3821A554409B376A8ECA62A0C2</vt:lpwstr>
  </property>
</Properties>
</file>