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0"/>
  </p:notesMasterIdLst>
  <p:sldIdLst>
    <p:sldId id="305" r:id="rId6"/>
    <p:sldId id="292" r:id="rId7"/>
    <p:sldId id="324" r:id="rId8"/>
    <p:sldId id="270" r:id="rId9"/>
    <p:sldId id="312" r:id="rId10"/>
    <p:sldId id="313" r:id="rId11"/>
    <p:sldId id="314" r:id="rId12"/>
    <p:sldId id="315" r:id="rId13"/>
    <p:sldId id="317" r:id="rId14"/>
    <p:sldId id="319" r:id="rId15"/>
    <p:sldId id="316" r:id="rId16"/>
    <p:sldId id="325" r:id="rId17"/>
    <p:sldId id="318" r:id="rId18"/>
    <p:sldId id="327" r:id="rId19"/>
    <p:sldId id="296" r:id="rId20"/>
    <p:sldId id="320" r:id="rId21"/>
    <p:sldId id="321" r:id="rId22"/>
    <p:sldId id="322" r:id="rId23"/>
    <p:sldId id="326" r:id="rId24"/>
    <p:sldId id="306" r:id="rId25"/>
    <p:sldId id="307" r:id="rId26"/>
    <p:sldId id="323" r:id="rId27"/>
    <p:sldId id="291" r:id="rId28"/>
    <p:sldId id="308" r:id="rId29"/>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284"/>
    <a:srgbClr val="D6013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74603" autoAdjust="0"/>
  </p:normalViewPr>
  <p:slideViewPr>
    <p:cSldViewPr>
      <p:cViewPr>
        <p:scale>
          <a:sx n="60" d="100"/>
          <a:sy n="60" d="100"/>
        </p:scale>
        <p:origin x="-3000" y="-5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658" y="257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75DF0A98-9273-4D16-B708-158A28BE3E91}"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946426AB-78C0-4C5C-8E18-D6402752C23F}" type="slidenum">
              <a:rPr lang="en-US"/>
              <a:pPr>
                <a:defRPr/>
              </a:pPr>
              <a:t>‹#›</a:t>
            </a:fld>
            <a:endParaRPr lang="en-US"/>
          </a:p>
        </p:txBody>
      </p:sp>
    </p:spTree>
    <p:extLst>
      <p:ext uri="{BB962C8B-B14F-4D97-AF65-F5344CB8AC3E}">
        <p14:creationId xmlns:p14="http://schemas.microsoft.com/office/powerpoint/2010/main" val="104637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ED12755-DE9D-4E4D-A805-EB103EBD1962}"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0680B49C-D807-407D-8E74-3ABA81492D5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smtClean="0"/>
          </a:p>
        </p:txBody>
      </p:sp>
      <p:sp>
        <p:nvSpPr>
          <p:cNvPr id="4" name="Slide Number Placeholder 3"/>
          <p:cNvSpPr>
            <a:spLocks noGrp="1"/>
          </p:cNvSpPr>
          <p:nvPr>
            <p:ph type="sldNum" sz="quarter" idx="5"/>
          </p:nvPr>
        </p:nvSpPr>
        <p:spPr/>
        <p:txBody>
          <a:bodyPr/>
          <a:lstStyle/>
          <a:p>
            <a:pPr>
              <a:defRPr/>
            </a:pPr>
            <a:fld id="{2DC70AF6-2207-4E3B-8153-2D5163115BC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7A7F6828-1AAA-476A-AFE8-16E230ACD02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b="1" dirty="0" smtClean="0"/>
          </a:p>
        </p:txBody>
      </p:sp>
      <p:sp>
        <p:nvSpPr>
          <p:cNvPr id="4" name="Slide Number Placeholder 3"/>
          <p:cNvSpPr>
            <a:spLocks noGrp="1"/>
          </p:cNvSpPr>
          <p:nvPr>
            <p:ph type="sldNum" sz="quarter" idx="5"/>
          </p:nvPr>
        </p:nvSpPr>
        <p:spPr/>
        <p:txBody>
          <a:bodyPr/>
          <a:lstStyle/>
          <a:p>
            <a:pPr>
              <a:defRPr/>
            </a:pPr>
            <a:fld id="{EBD38C3A-EC78-4C7C-8FB6-3BCE0CCF6154}"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cy-GB" smtClean="0"/>
          </a:p>
        </p:txBody>
      </p:sp>
      <p:sp>
        <p:nvSpPr>
          <p:cNvPr id="4" name="Slide Number Placeholder 3"/>
          <p:cNvSpPr>
            <a:spLocks noGrp="1"/>
          </p:cNvSpPr>
          <p:nvPr>
            <p:ph type="sldNum" sz="quarter" idx="5"/>
          </p:nvPr>
        </p:nvSpPr>
        <p:spPr/>
        <p:txBody>
          <a:bodyPr/>
          <a:lstStyle/>
          <a:p>
            <a:pPr>
              <a:defRPr/>
            </a:pPr>
            <a:fld id="{7CBFC884-EFB0-439B-91DE-CFB56B5A2C62}"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B945A22-A4BD-4F76-BED0-5FF4C197BBC9}"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CD46A16-807F-42D3-98C9-EF17B2623C4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AFA9BFC-B9D3-410B-86F6-60212CA55FE7}"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A3AE64D-7F45-4FB9-B452-F1BB3A74233B}"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CFAC30FF-DFB6-4094-A3CD-8AEAF7790B8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1D8B06-2128-4AAC-9E64-B89277B7A3E6}" type="slidenum">
              <a:rPr lang="en-US" smtClean="0"/>
              <a:pPr>
                <a:defRPr/>
              </a:pPr>
              <a:t>2</a:t>
            </a:fld>
            <a:endParaRPr lang="en-US"/>
          </a:p>
        </p:txBody>
      </p:sp>
      <p:sp>
        <p:nvSpPr>
          <p:cNvPr id="18436" name="Rectangle 7"/>
          <p:cNvSpPr>
            <a:spLocks noChangeArrowheads="1"/>
          </p:cNvSpPr>
          <p:nvPr/>
        </p:nvSpPr>
        <p:spPr bwMode="auto">
          <a:xfrm>
            <a:off x="4164013" y="506413"/>
            <a:ext cx="6797675" cy="0"/>
          </a:xfrm>
          <a:prstGeom prst="rect">
            <a:avLst/>
          </a:prstGeom>
          <a:noFill/>
          <a:ln w="9525">
            <a:noFill/>
            <a:miter lim="800000"/>
            <a:headEnd/>
            <a:tailEnd/>
          </a:ln>
        </p:spPr>
        <p:txBody>
          <a:bodyPr wrap="none" anchor="ctr">
            <a:spAutoFit/>
          </a:bodyPr>
          <a:lstStyle/>
          <a:p>
            <a:r>
              <a:rPr lang="en-GB" altLang="en-US" sz="1800">
                <a:solidFill>
                  <a:schemeClr val="tx1"/>
                </a:solidFill>
              </a:rPr>
              <a:t/>
            </a:r>
            <a:br>
              <a:rPr lang="en-GB" altLang="en-US" sz="1800">
                <a:solidFill>
                  <a:schemeClr val="tx1"/>
                </a:solidFill>
              </a:rPr>
            </a:br>
            <a:endParaRPr lang="en-GB" altLang="en-US" sz="1800">
              <a:solidFill>
                <a:schemeClr val="tx1"/>
              </a:solidFill>
            </a:endParaRPr>
          </a:p>
        </p:txBody>
      </p:sp>
      <p:sp>
        <p:nvSpPr>
          <p:cNvPr id="18437" name="Rectangle 8"/>
          <p:cNvSpPr>
            <a:spLocks noChangeArrowheads="1"/>
          </p:cNvSpPr>
          <p:nvPr/>
        </p:nvSpPr>
        <p:spPr bwMode="auto">
          <a:xfrm>
            <a:off x="4164013" y="506413"/>
            <a:ext cx="2243137" cy="1270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B926C1EE-63E8-4A9C-9E59-BF89A90EA7D9}"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C71AC03-D8E7-48F2-BD62-7B7B5128B2CA}"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cy-GB" smtClean="0"/>
          </a:p>
        </p:txBody>
      </p:sp>
      <p:sp>
        <p:nvSpPr>
          <p:cNvPr id="4" name="Slide Number Placeholder 3"/>
          <p:cNvSpPr>
            <a:spLocks noGrp="1"/>
          </p:cNvSpPr>
          <p:nvPr>
            <p:ph type="sldNum" sz="quarter" idx="5"/>
          </p:nvPr>
        </p:nvSpPr>
        <p:spPr/>
        <p:txBody>
          <a:bodyPr/>
          <a:lstStyle/>
          <a:p>
            <a:pPr>
              <a:defRPr/>
            </a:pPr>
            <a:fld id="{B06D824E-C2D0-418D-B1EF-FADAA9AE0BBB}"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cy-GB" smtClean="0"/>
          </a:p>
        </p:txBody>
      </p:sp>
      <p:sp>
        <p:nvSpPr>
          <p:cNvPr id="4" name="Slide Number Placeholder 3"/>
          <p:cNvSpPr>
            <a:spLocks noGrp="1"/>
          </p:cNvSpPr>
          <p:nvPr>
            <p:ph type="sldNum" sz="quarter" idx="5"/>
          </p:nvPr>
        </p:nvSpPr>
        <p:spPr/>
        <p:txBody>
          <a:bodyPr/>
          <a:lstStyle/>
          <a:p>
            <a:pPr>
              <a:defRPr/>
            </a:pPr>
            <a:fld id="{CA7B667A-12A0-432A-875F-8F5C8C6D1FD9}"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cy-GB" smtClean="0"/>
          </a:p>
        </p:txBody>
      </p:sp>
      <p:sp>
        <p:nvSpPr>
          <p:cNvPr id="4" name="Slide Number Placeholder 3"/>
          <p:cNvSpPr>
            <a:spLocks noGrp="1"/>
          </p:cNvSpPr>
          <p:nvPr>
            <p:ph type="sldNum" sz="quarter" idx="5"/>
          </p:nvPr>
        </p:nvSpPr>
        <p:spPr/>
        <p:txBody>
          <a:bodyPr/>
          <a:lstStyle/>
          <a:p>
            <a:pPr>
              <a:defRPr/>
            </a:pPr>
            <a:fld id="{2E303572-13AC-4DB7-A466-3635D6467619}"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451A696-09E7-468E-881C-72016D46DA04}"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dirty="0" smtClean="0"/>
              <a:t>Attendance from 91 - 92.6% (2008-2013)</a:t>
            </a:r>
          </a:p>
          <a:p>
            <a:r>
              <a:rPr lang="en-GB" dirty="0" smtClean="0"/>
              <a:t>Absences 9 – 7.4%</a:t>
            </a:r>
          </a:p>
          <a:p>
            <a:r>
              <a:rPr lang="en-GB" dirty="0" err="1" smtClean="0"/>
              <a:t>Auth</a:t>
            </a:r>
            <a:r>
              <a:rPr lang="en-GB" dirty="0" smtClean="0"/>
              <a:t> Ab – 7.3 – 6.1%</a:t>
            </a:r>
          </a:p>
          <a:p>
            <a:r>
              <a:rPr lang="en-GB" dirty="0" err="1" smtClean="0"/>
              <a:t>Unauth</a:t>
            </a:r>
            <a:r>
              <a:rPr lang="en-GB" dirty="0" smtClean="0"/>
              <a:t> Ab 1.8 – 1.3%</a:t>
            </a:r>
          </a:p>
          <a:p>
            <a:r>
              <a:rPr lang="en-GB" dirty="0" smtClean="0"/>
              <a:t>No absence 4 – 5.8%</a:t>
            </a:r>
          </a:p>
          <a:p>
            <a:endParaRPr lang="en-GB" dirty="0" smtClean="0"/>
          </a:p>
          <a:p>
            <a:r>
              <a:rPr lang="en-GB" dirty="0" err="1" smtClean="0"/>
              <a:t>Presenoldeb</a:t>
            </a:r>
            <a:r>
              <a:rPr lang="en-GB" dirty="0" smtClean="0"/>
              <a:t> o 91 - 92.6% (2008-2013)</a:t>
            </a:r>
          </a:p>
          <a:p>
            <a:r>
              <a:rPr lang="en-GB" dirty="0" err="1" smtClean="0"/>
              <a:t>Absenoldebau</a:t>
            </a:r>
            <a:r>
              <a:rPr lang="en-GB" dirty="0" smtClean="0"/>
              <a:t> 9 – 7.4%</a:t>
            </a:r>
          </a:p>
          <a:p>
            <a:r>
              <a:rPr lang="en-GB" dirty="0" err="1" smtClean="0"/>
              <a:t>Absenoldebau</a:t>
            </a:r>
            <a:r>
              <a:rPr lang="en-GB" dirty="0" smtClean="0"/>
              <a:t> </a:t>
            </a:r>
            <a:r>
              <a:rPr lang="en-GB" dirty="0" err="1" smtClean="0"/>
              <a:t>Awdurdodedig</a:t>
            </a:r>
            <a:r>
              <a:rPr lang="en-GB" dirty="0" smtClean="0"/>
              <a:t> – 7.3 – 6.1%</a:t>
            </a:r>
          </a:p>
          <a:p>
            <a:r>
              <a:rPr lang="en-GB" dirty="0" err="1" smtClean="0"/>
              <a:t>Absenoldebau</a:t>
            </a:r>
            <a:r>
              <a:rPr lang="en-GB" dirty="0" smtClean="0"/>
              <a:t> </a:t>
            </a:r>
            <a:r>
              <a:rPr lang="en-GB" dirty="0" err="1" smtClean="0"/>
              <a:t>Anawdurdodedig</a:t>
            </a:r>
            <a:r>
              <a:rPr lang="en-GB" dirty="0" smtClean="0"/>
              <a:t> 1.8 – 1.3%</a:t>
            </a:r>
          </a:p>
          <a:p>
            <a:r>
              <a:rPr lang="en-GB" dirty="0" smtClean="0"/>
              <a:t>Dim </a:t>
            </a:r>
            <a:r>
              <a:rPr lang="en-GB" dirty="0" err="1" smtClean="0"/>
              <a:t>absenoldeb</a:t>
            </a:r>
            <a:r>
              <a:rPr lang="en-GB" dirty="0" smtClean="0"/>
              <a:t> 4 – 5.8%</a:t>
            </a:r>
          </a:p>
        </p:txBody>
      </p:sp>
      <p:sp>
        <p:nvSpPr>
          <p:cNvPr id="4" name="Slide Number Placeholder 3"/>
          <p:cNvSpPr>
            <a:spLocks noGrp="1"/>
          </p:cNvSpPr>
          <p:nvPr>
            <p:ph type="sldNum" sz="quarter" idx="5"/>
          </p:nvPr>
        </p:nvSpPr>
        <p:spPr/>
        <p:txBody>
          <a:bodyPr/>
          <a:lstStyle/>
          <a:p>
            <a:pPr>
              <a:defRPr/>
            </a:pPr>
            <a:fld id="{2AF58438-D3CB-4625-9E09-94335E250DB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8900FCB1-9759-4BC0-AEBD-381D347490D8}"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783C0564-96B5-4DBE-B711-66FD9F5DCD4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4AD69CB8-B07D-4BF8-9FF6-3836D15D018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D5762492-E252-42DF-8A7A-82C30A329FA9}"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AFBC77D8-5B1F-4FAD-9BC6-E4AAF5D9672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4213" y="14843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eaLnBrk="1" fontAlgn="base" hangingPunct="1">
        <a:spcBef>
          <a:spcPct val="0"/>
        </a:spcBef>
        <a:spcAft>
          <a:spcPct val="0"/>
        </a:spcAft>
        <a:defRPr sz="4400">
          <a:solidFill>
            <a:srgbClr val="D60134"/>
          </a:solidFill>
          <a:latin typeface="Arial" charset="0"/>
        </a:defRPr>
      </a:lvl6pPr>
      <a:lvl7pPr marL="914400" algn="ctr" rtl="0" eaLnBrk="1" fontAlgn="base" hangingPunct="1">
        <a:spcBef>
          <a:spcPct val="0"/>
        </a:spcBef>
        <a:spcAft>
          <a:spcPct val="0"/>
        </a:spcAft>
        <a:defRPr sz="4400">
          <a:solidFill>
            <a:srgbClr val="D60134"/>
          </a:solidFill>
          <a:latin typeface="Arial" charset="0"/>
        </a:defRPr>
      </a:lvl7pPr>
      <a:lvl8pPr marL="1371600" algn="ctr" rtl="0" eaLnBrk="1" fontAlgn="base" hangingPunct="1">
        <a:spcBef>
          <a:spcPct val="0"/>
        </a:spcBef>
        <a:spcAft>
          <a:spcPct val="0"/>
        </a:spcAft>
        <a:defRPr sz="4400">
          <a:solidFill>
            <a:srgbClr val="D60134"/>
          </a:solidFill>
          <a:latin typeface="Arial" charset="0"/>
        </a:defRPr>
      </a:lvl8pPr>
      <a:lvl9pPr marL="1828800" algn="ctr" rtl="0" eaLnBrk="1" fontAlgn="base" hangingPunct="1">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eaLnBrk="1" fontAlgn="base" hangingPunct="1">
        <a:spcBef>
          <a:spcPct val="20000"/>
        </a:spcBef>
        <a:spcAft>
          <a:spcPct val="0"/>
        </a:spcAft>
        <a:buChar char="»"/>
        <a:defRPr sz="2000">
          <a:solidFill>
            <a:srgbClr val="015284"/>
          </a:solidFill>
          <a:latin typeface="+mn-lt"/>
        </a:defRPr>
      </a:lvl6pPr>
      <a:lvl7pPr marL="2971800" indent="-228600" algn="l" rtl="0" eaLnBrk="1" fontAlgn="base" hangingPunct="1">
        <a:spcBef>
          <a:spcPct val="20000"/>
        </a:spcBef>
        <a:spcAft>
          <a:spcPct val="0"/>
        </a:spcAft>
        <a:buChar char="»"/>
        <a:defRPr sz="2000">
          <a:solidFill>
            <a:srgbClr val="015284"/>
          </a:solidFill>
          <a:latin typeface="+mn-lt"/>
        </a:defRPr>
      </a:lvl7pPr>
      <a:lvl8pPr marL="3429000" indent="-228600" algn="l" rtl="0" eaLnBrk="1" fontAlgn="base" hangingPunct="1">
        <a:spcBef>
          <a:spcPct val="20000"/>
        </a:spcBef>
        <a:spcAft>
          <a:spcPct val="0"/>
        </a:spcAft>
        <a:buChar char="»"/>
        <a:defRPr sz="2000">
          <a:solidFill>
            <a:srgbClr val="015284"/>
          </a:solidFill>
          <a:latin typeface="+mn-lt"/>
        </a:defRPr>
      </a:lvl8pPr>
      <a:lvl9pPr marL="3886200" indent="-228600" algn="l" rtl="0" eaLnBrk="1" fontAlgn="base" hangingPunct="1">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estyn.gov.uk/english/docViewer/329401.8/attendance-in-secondary-schools-september-2014/?navmap=30,163,"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hyperlink" Target="http://www.estyn.gov.uk/cymraeg/docViewer-w/329429.1/Presenoldeb%20mewn%20ysgolion%20uwchradd%20-%20Medi%202014/?navmap=30,163,"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6"/>
          <p:cNvSpPr>
            <a:spLocks noGrp="1"/>
          </p:cNvSpPr>
          <p:nvPr>
            <p:ph type="title"/>
          </p:nvPr>
        </p:nvSpPr>
        <p:spPr/>
        <p:txBody>
          <a:bodyPr/>
          <a:lstStyle/>
          <a:p>
            <a:pPr eaLnBrk="1" hangingPunct="1"/>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t>Pupil attendance in secondary schools</a:t>
            </a:r>
            <a:br>
              <a:rPr lang="en-GB" sz="3600" dirty="0" smtClean="0"/>
            </a:br>
            <a:r>
              <a:rPr lang="en-GB" sz="3600" dirty="0" smtClean="0"/>
              <a:t/>
            </a:r>
            <a:br>
              <a:rPr lang="en-GB" sz="3600" dirty="0" smtClean="0"/>
            </a:br>
            <a:r>
              <a:rPr lang="en-GB" sz="3600" dirty="0" err="1" smtClean="0">
                <a:solidFill>
                  <a:srgbClr val="015284"/>
                </a:solidFill>
              </a:rPr>
              <a:t>Presenoldeb</a:t>
            </a:r>
            <a:r>
              <a:rPr lang="en-GB" sz="3600" dirty="0" smtClean="0">
                <a:solidFill>
                  <a:srgbClr val="015284"/>
                </a:solidFill>
              </a:rPr>
              <a:t> </a:t>
            </a:r>
            <a:r>
              <a:rPr lang="en-GB" sz="3600" dirty="0" err="1" smtClean="0">
                <a:solidFill>
                  <a:srgbClr val="015284"/>
                </a:solidFill>
              </a:rPr>
              <a:t>disgyblion</a:t>
            </a:r>
            <a:r>
              <a:rPr lang="en-GB" sz="3600" dirty="0" smtClean="0">
                <a:solidFill>
                  <a:srgbClr val="015284"/>
                </a:solidFill>
              </a:rPr>
              <a:t> </a:t>
            </a:r>
            <a:br>
              <a:rPr lang="en-GB" sz="3600" dirty="0" smtClean="0">
                <a:solidFill>
                  <a:srgbClr val="015284"/>
                </a:solidFill>
              </a:rPr>
            </a:br>
            <a:r>
              <a:rPr lang="en-GB" sz="3600" dirty="0" err="1" smtClean="0">
                <a:solidFill>
                  <a:srgbClr val="015284"/>
                </a:solidFill>
              </a:rPr>
              <a:t>mewn</a:t>
            </a:r>
            <a:r>
              <a:rPr lang="en-GB" sz="3600" dirty="0" smtClean="0">
                <a:solidFill>
                  <a:srgbClr val="015284"/>
                </a:solidFill>
              </a:rPr>
              <a:t> </a:t>
            </a:r>
            <a:r>
              <a:rPr lang="en-GB" sz="3600" dirty="0" err="1" smtClean="0">
                <a:solidFill>
                  <a:srgbClr val="015284"/>
                </a:solidFill>
              </a:rPr>
              <a:t>ysgolion</a:t>
            </a:r>
            <a:r>
              <a:rPr lang="en-GB" sz="3600" dirty="0" smtClean="0">
                <a:solidFill>
                  <a:srgbClr val="015284"/>
                </a:solidFill>
              </a:rPr>
              <a:t> </a:t>
            </a:r>
            <a:r>
              <a:rPr lang="en-GB" sz="3600" dirty="0" err="1" smtClean="0">
                <a:solidFill>
                  <a:srgbClr val="015284"/>
                </a:solidFill>
              </a:rPr>
              <a:t>uwchradd</a:t>
            </a:r>
            <a:endParaRPr lang="en-GB" sz="3400" dirty="0" smtClean="0">
              <a:solidFill>
                <a:srgbClr val="01528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33794" name="Rectangle 4"/>
          <p:cNvSpPr>
            <a:spLocks noGrp="1" noChangeArrowheads="1"/>
          </p:cNvSpPr>
          <p:nvPr>
            <p:ph type="body" sz="half" idx="2"/>
          </p:nvPr>
        </p:nvSpPr>
        <p:spPr>
          <a:xfrm>
            <a:off x="179388" y="1268413"/>
            <a:ext cx="4032250" cy="5113337"/>
          </a:xfrm>
        </p:spPr>
        <p:txBody>
          <a:bodyPr/>
          <a:lstStyle/>
          <a:p>
            <a:pPr eaLnBrk="1" hangingPunct="1"/>
            <a:r>
              <a:rPr lang="en-GB" sz="2000" smtClean="0">
                <a:solidFill>
                  <a:srgbClr val="FF0000"/>
                </a:solidFill>
              </a:rPr>
              <a:t>With few exceptions, pupils know who to go to in school if they have a worry and appreciate the support.</a:t>
            </a:r>
          </a:p>
          <a:p>
            <a:pPr eaLnBrk="1" hangingPunct="1"/>
            <a:r>
              <a:rPr lang="en-GB" sz="2000" smtClean="0">
                <a:solidFill>
                  <a:srgbClr val="FF0000"/>
                </a:solidFill>
              </a:rPr>
              <a:t>Peer mentoring. restorative practice, pupil support centres and nurture groups are used to good effect and have enabled more pupils to attend school more often.   </a:t>
            </a:r>
          </a:p>
          <a:p>
            <a:pPr eaLnBrk="1" hangingPunct="1"/>
            <a:r>
              <a:rPr lang="en-GB" sz="2000" smtClean="0">
                <a:solidFill>
                  <a:srgbClr val="FF0000"/>
                </a:solidFill>
              </a:rPr>
              <a:t>However, a few schools are not aware enough of the needs of a few pupils, In addition, staff lack up-to-date knowledge of some bullying-related issues or how to deal with them</a:t>
            </a:r>
            <a:r>
              <a:rPr lang="en-GB" sz="2000" smtClean="0"/>
              <a:t>.</a:t>
            </a:r>
          </a:p>
          <a:p>
            <a:pPr eaLnBrk="1" hangingPunct="1"/>
            <a:endParaRPr lang="en-US" smtClean="0"/>
          </a:p>
        </p:txBody>
      </p:sp>
      <p:sp>
        <p:nvSpPr>
          <p:cNvPr id="33795" name="Rectangle 3"/>
          <p:cNvSpPr>
            <a:spLocks noChangeArrowheads="1"/>
          </p:cNvSpPr>
          <p:nvPr/>
        </p:nvSpPr>
        <p:spPr bwMode="auto">
          <a:xfrm>
            <a:off x="4140200" y="1196975"/>
            <a:ext cx="4824413" cy="539432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Gydag ychydig o eithriadau, mae disgyblion yn gwybod pwy i fynd atynt yn yr ysgol os oes ganddynt bryder ac maent yn gwerthfawrogi’r cymorth.</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Defnyddir mentora cyfoedion, arfer adferol, canolfannau cymorth i ddisgyblion a grwpiau anogaeth yn effeithiol ac maent wedi galluogi mwy o ddisgyblion i fynychu’r ysgol yn amlach.</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Fodd bynnag, nid yw ychydig o ysgolion yn ddigon ymwybodol o anghenion rhai disgyblion. Hefyd, mae diffyg gwybodaeth ddiweddar ymhlith staff am rai materion yn gysylltiedig â bwlio neu sut i ddelio â nhw.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35842" name="Rectangle 4"/>
          <p:cNvSpPr>
            <a:spLocks noGrp="1" noChangeArrowheads="1"/>
          </p:cNvSpPr>
          <p:nvPr>
            <p:ph type="body" sz="half" idx="2"/>
          </p:nvPr>
        </p:nvSpPr>
        <p:spPr>
          <a:xfrm>
            <a:off x="179388" y="1268413"/>
            <a:ext cx="4321175" cy="5400675"/>
          </a:xfrm>
        </p:spPr>
        <p:txBody>
          <a:bodyPr/>
          <a:lstStyle/>
          <a:p>
            <a:pPr eaLnBrk="1" hangingPunct="1"/>
            <a:r>
              <a:rPr lang="en-GB" sz="2000" smtClean="0">
                <a:solidFill>
                  <a:srgbClr val="FF0000"/>
                </a:solidFill>
              </a:rPr>
              <a:t>Many schools have procedures for recording attendance and for assigning correct attendance codes. </a:t>
            </a:r>
          </a:p>
          <a:p>
            <a:pPr eaLnBrk="1" hangingPunct="1"/>
            <a:r>
              <a:rPr lang="en-GB" sz="2000" smtClean="0">
                <a:solidFill>
                  <a:srgbClr val="FF0000"/>
                </a:solidFill>
              </a:rPr>
              <a:t>However, there remains variation in the use of the attendance codes.  </a:t>
            </a:r>
          </a:p>
          <a:p>
            <a:pPr eaLnBrk="1" hangingPunct="1"/>
            <a:r>
              <a:rPr lang="en-GB" sz="2000" smtClean="0">
                <a:solidFill>
                  <a:srgbClr val="FF0000"/>
                </a:solidFill>
              </a:rPr>
              <a:t>In a few schools, there is uncertainty in applying the correct code for pupils that are educated otherwise than at school (EOTAS). </a:t>
            </a:r>
          </a:p>
          <a:p>
            <a:pPr eaLnBrk="1" hangingPunct="1"/>
            <a:r>
              <a:rPr lang="en-GB" sz="2000" smtClean="0">
                <a:solidFill>
                  <a:srgbClr val="FF0000"/>
                </a:solidFill>
              </a:rPr>
              <a:t>A minority of schools need support in identifying the main messages of their attendance data in order to determine appropriate actions.  </a:t>
            </a:r>
          </a:p>
          <a:p>
            <a:pPr eaLnBrk="1" hangingPunct="1"/>
            <a:endParaRPr lang="en-US" smtClean="0"/>
          </a:p>
        </p:txBody>
      </p:sp>
      <p:sp>
        <p:nvSpPr>
          <p:cNvPr id="35843" name="Rectangle 3"/>
          <p:cNvSpPr>
            <a:spLocks noChangeArrowheads="1"/>
          </p:cNvSpPr>
          <p:nvPr/>
        </p:nvSpPr>
        <p:spPr bwMode="auto">
          <a:xfrm>
            <a:off x="4572000" y="1484313"/>
            <a:ext cx="4321175" cy="5202237"/>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 gweithdrefnau gan lawer o ysgolion ar gyfer cofnodi presenoldeb ac ar gyfer aseinio codau presenoldeb cywir.</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Fodd bynnag, mae amrywio o hyd o ran defnyddio’r codau presenoldeb.</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Mewn ychydig o ysgolion, mae ansicrwydd ynghylch cymhwyso’r cod cywir ar gyfer disgyblion sy’n cael addysg heblaw addysg yn yr ysgol (AHAY).</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Mae angen cymorth ar leiafrif o ysgolion i nodi prif negeseuon eu data presenoldeb er mwyn pennu camau gweithredu priodol.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2"/>
          <p:cNvSpPr>
            <a:spLocks noGrp="1"/>
          </p:cNvSpPr>
          <p:nvPr>
            <p:ph sz="half" idx="1"/>
          </p:nvPr>
        </p:nvSpPr>
        <p:spPr>
          <a:xfrm>
            <a:off x="250825" y="1503363"/>
            <a:ext cx="3810000" cy="4733925"/>
          </a:xfrm>
        </p:spPr>
        <p:txBody>
          <a:bodyPr/>
          <a:lstStyle/>
          <a:p>
            <a:pPr eaLnBrk="1" hangingPunct="1"/>
            <a:r>
              <a:rPr lang="en-GB" sz="2000" smtClean="0">
                <a:solidFill>
                  <a:srgbClr val="FF0000"/>
                </a:solidFill>
              </a:rPr>
              <a:t>They do not know how other schools perform or how they can learn from others. </a:t>
            </a:r>
          </a:p>
          <a:p>
            <a:pPr eaLnBrk="1" hangingPunct="1"/>
            <a:r>
              <a:rPr lang="en-GB" sz="2000" smtClean="0">
                <a:solidFill>
                  <a:srgbClr val="FF0000"/>
                </a:solidFill>
              </a:rPr>
              <a:t>Not all schools know about the arrangements within their local authorities to access comparative data. </a:t>
            </a:r>
          </a:p>
          <a:p>
            <a:pPr eaLnBrk="1" hangingPunct="1"/>
            <a:r>
              <a:rPr lang="en-GB" sz="2000" smtClean="0">
                <a:solidFill>
                  <a:srgbClr val="FF0000"/>
                </a:solidFill>
              </a:rPr>
              <a:t>In a few authorities the data analysis provided is of variable quality. </a:t>
            </a:r>
          </a:p>
          <a:p>
            <a:pPr eaLnBrk="1" hangingPunct="1"/>
            <a:r>
              <a:rPr lang="en-GB" sz="2000" smtClean="0">
                <a:solidFill>
                  <a:srgbClr val="FF0000"/>
                </a:solidFill>
              </a:rPr>
              <a:t>There are good examples where local authorities and schools work well with other agencies.</a:t>
            </a:r>
          </a:p>
          <a:p>
            <a:pPr eaLnBrk="1" hangingPunct="1"/>
            <a:endParaRPr lang="en-GB" sz="2000" smtClean="0"/>
          </a:p>
          <a:p>
            <a:pPr eaLnBrk="1" hangingPunct="1"/>
            <a:endParaRPr lang="en-GB" sz="2000" smtClean="0"/>
          </a:p>
          <a:p>
            <a:pPr eaLnBrk="1" hangingPunct="1"/>
            <a:endParaRPr lang="en-GB" smtClean="0"/>
          </a:p>
        </p:txBody>
      </p:sp>
      <p:sp>
        <p:nvSpPr>
          <p:cNvPr id="37890" name="Content Placeholder 3"/>
          <p:cNvSpPr>
            <a:spLocks noGrp="1"/>
          </p:cNvSpPr>
          <p:nvPr>
            <p:ph sz="half" idx="2"/>
          </p:nvPr>
        </p:nvSpPr>
        <p:spPr>
          <a:xfrm>
            <a:off x="4427538" y="1557338"/>
            <a:ext cx="4465637" cy="5300662"/>
          </a:xfrm>
        </p:spPr>
        <p:txBody>
          <a:bodyPr/>
          <a:lstStyle/>
          <a:p>
            <a:pPr eaLnBrk="1" hangingPunct="1"/>
            <a:r>
              <a:rPr lang="en-GB" sz="2000" smtClean="0"/>
              <a:t>Nid ydynt yn gwybod sut mae ysgolion eraill yn perfformio na sut gallant ddysgu oddi wrth ysgolion eraill. </a:t>
            </a:r>
          </a:p>
          <a:p>
            <a:pPr eaLnBrk="1" hangingPunct="1"/>
            <a:r>
              <a:rPr lang="en-GB" sz="2000" smtClean="0"/>
              <a:t>Nid yw pob ysgol yn gwybod am y trefniadau yn eu hawdurdodau lleol i gael gafael ar ddata cymharu.</a:t>
            </a:r>
          </a:p>
          <a:p>
            <a:pPr eaLnBrk="1" hangingPunct="1"/>
            <a:r>
              <a:rPr lang="en-GB" sz="2000" smtClean="0"/>
              <a:t>Mewn ychydig o awdurdodau, mae’r dadansoddiad o ddata a ddarperir yn amrywio o ran ansawdd.</a:t>
            </a:r>
          </a:p>
          <a:p>
            <a:pPr eaLnBrk="1" hangingPunct="1"/>
            <a:r>
              <a:rPr lang="en-GB" sz="2000" smtClean="0"/>
              <a:t>Ceir enghreifftiau da lle mae awdurdodau lleol ac ysgolion yn gweithio’n dda gydag asiantaethau eraill.</a:t>
            </a:r>
            <a:endParaRPr lang="en-GB" smtClean="0"/>
          </a:p>
        </p:txBody>
      </p:sp>
      <p:pic>
        <p:nvPicPr>
          <p:cNvPr id="37891" name="Picture 2"/>
          <p:cNvPicPr>
            <a:picLocks noChangeAspect="1" noChangeArrowheads="1"/>
          </p:cNvPicPr>
          <p:nvPr/>
        </p:nvPicPr>
        <p:blipFill>
          <a:blip r:embed="rId3"/>
          <a:srcRect/>
          <a:stretch>
            <a:fillRect/>
          </a:stretch>
        </p:blipFill>
        <p:spPr bwMode="auto">
          <a:xfrm>
            <a:off x="2124075" y="0"/>
            <a:ext cx="4121150" cy="1506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468313" y="333375"/>
            <a:ext cx="7772400" cy="1143000"/>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39938" name="Rectangle 4"/>
          <p:cNvSpPr>
            <a:spLocks noGrp="1" noChangeArrowheads="1"/>
          </p:cNvSpPr>
          <p:nvPr>
            <p:ph sz="half" idx="1"/>
          </p:nvPr>
        </p:nvSpPr>
        <p:spPr/>
        <p:txBody>
          <a:bodyPr/>
          <a:lstStyle/>
          <a:p>
            <a:pPr eaLnBrk="1" hangingPunct="1"/>
            <a:endParaRPr lang="en-GB" sz="2000" smtClean="0"/>
          </a:p>
          <a:p>
            <a:pPr eaLnBrk="1" hangingPunct="1"/>
            <a:endParaRPr lang="en-GB" sz="2000" smtClean="0"/>
          </a:p>
          <a:p>
            <a:pPr eaLnBrk="1" hangingPunct="1"/>
            <a:endParaRPr lang="en-US" smtClean="0"/>
          </a:p>
        </p:txBody>
      </p:sp>
      <p:sp>
        <p:nvSpPr>
          <p:cNvPr id="39939" name="Content Placeholder 1"/>
          <p:cNvSpPr>
            <a:spLocks noGrp="1"/>
          </p:cNvSpPr>
          <p:nvPr>
            <p:ph sz="half" idx="2"/>
          </p:nvPr>
        </p:nvSpPr>
        <p:spPr>
          <a:xfrm>
            <a:off x="539750" y="1557338"/>
            <a:ext cx="3810000" cy="5111750"/>
          </a:xfrm>
        </p:spPr>
        <p:txBody>
          <a:bodyPr/>
          <a:lstStyle/>
          <a:p>
            <a:pPr eaLnBrk="1" hangingPunct="1"/>
            <a:r>
              <a:rPr lang="en-GB" sz="2000" dirty="0" smtClean="0">
                <a:solidFill>
                  <a:srgbClr val="FF0000"/>
                </a:solidFill>
              </a:rPr>
              <a:t>Many schools are unaware of their local authority’s approach to improving attendance in schools and nearly all are unaware of the consortia attendance grant. </a:t>
            </a:r>
          </a:p>
          <a:p>
            <a:pPr eaLnBrk="1" hangingPunct="1"/>
            <a:r>
              <a:rPr lang="en-GB" sz="2000" dirty="0" smtClean="0">
                <a:solidFill>
                  <a:srgbClr val="FF0000"/>
                </a:solidFill>
              </a:rPr>
              <a:t>There are too few planned  training opportunities for staff. </a:t>
            </a:r>
          </a:p>
          <a:p>
            <a:pPr eaLnBrk="1" hangingPunct="1"/>
            <a:r>
              <a:rPr lang="en-GB" sz="2000" dirty="0" smtClean="0">
                <a:solidFill>
                  <a:srgbClr val="FF0000"/>
                </a:solidFill>
              </a:rPr>
              <a:t>A very few schools do not seek best practice from other schools. </a:t>
            </a:r>
          </a:p>
          <a:p>
            <a:pPr eaLnBrk="1" hangingPunct="1"/>
            <a:endParaRPr lang="en-GB" sz="2000" dirty="0" smtClean="0"/>
          </a:p>
          <a:p>
            <a:pPr eaLnBrk="1" hangingPunct="1"/>
            <a:endParaRPr lang="en-GB" dirty="0" smtClean="0"/>
          </a:p>
          <a:p>
            <a:pPr eaLnBrk="1" hangingPunct="1"/>
            <a:endParaRPr lang="en-GB" dirty="0" smtClean="0"/>
          </a:p>
        </p:txBody>
      </p:sp>
      <p:sp>
        <p:nvSpPr>
          <p:cNvPr id="39940" name="Rectangle 4"/>
          <p:cNvSpPr>
            <a:spLocks noChangeArrowheads="1"/>
          </p:cNvSpPr>
          <p:nvPr/>
        </p:nvSpPr>
        <p:spPr bwMode="auto">
          <a:xfrm>
            <a:off x="4932363" y="1628775"/>
            <a:ext cx="3671887" cy="452437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Nid yw llawer o ysgolion yn ymwybodol o ddull eu hawdurdod lleol o wella presenoldeb mewn ysgolion, ac mae pob ysgol bron yn anymwybodol o’r grant presenoldeb consortia. </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Nid oes digon o gyfleoedd hyfforddi wedi’u cynllunio ar gyfer staff.</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Nid yw ychydig iawn o ysgolion yn chwilio am  arfer dda o ysgolion eraill.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sz="half" idx="1"/>
          </p:nvPr>
        </p:nvSpPr>
        <p:spPr>
          <a:xfrm>
            <a:off x="395288" y="1665288"/>
            <a:ext cx="4148137" cy="4114800"/>
          </a:xfrm>
        </p:spPr>
        <p:txBody>
          <a:bodyPr/>
          <a:lstStyle/>
          <a:p>
            <a:pPr eaLnBrk="1" hangingPunct="1"/>
            <a:r>
              <a:rPr lang="en-GB" sz="2000" smtClean="0">
                <a:solidFill>
                  <a:srgbClr val="FF0000"/>
                </a:solidFill>
              </a:rPr>
              <a:t>The role of EWS is not always clear in relation to regional consortia arrangements.  Sometimes there is a lack of co-ordination between school improvement services and residual attendance and inclusion services.</a:t>
            </a:r>
          </a:p>
          <a:p>
            <a:pPr eaLnBrk="1" hangingPunct="1"/>
            <a:r>
              <a:rPr lang="en-GB" sz="2000" smtClean="0">
                <a:solidFill>
                  <a:srgbClr val="FF0000"/>
                </a:solidFill>
              </a:rPr>
              <a:t>The All Wales Attendance Analysis Framework and  secondary school banding have both played an important role in raising the profile of attendance in the context of school improvement.</a:t>
            </a:r>
          </a:p>
          <a:p>
            <a:pPr eaLnBrk="1" hangingPunct="1"/>
            <a:endParaRPr lang="en-GB" smtClean="0"/>
          </a:p>
        </p:txBody>
      </p:sp>
      <p:sp>
        <p:nvSpPr>
          <p:cNvPr id="41986" name="Content Placeholder 3"/>
          <p:cNvSpPr>
            <a:spLocks noGrp="1"/>
          </p:cNvSpPr>
          <p:nvPr>
            <p:ph sz="half" idx="2"/>
          </p:nvPr>
        </p:nvSpPr>
        <p:spPr>
          <a:xfrm>
            <a:off x="4727575" y="1708150"/>
            <a:ext cx="4165600" cy="4889500"/>
          </a:xfrm>
        </p:spPr>
        <p:txBody>
          <a:bodyPr/>
          <a:lstStyle/>
          <a:p>
            <a:pPr eaLnBrk="1" hangingPunct="1"/>
            <a:r>
              <a:rPr lang="en-GB" sz="2000" smtClean="0"/>
              <a:t>Nid yw rôl y GLlA bob amser yn glir mewn perthynas â threfniadau consortia rhanbarthol. Weithiau, ceir diffyg cydlynu rhwng gwasanaethau gwellla ysgolion a gwasanaethau presenoldeb a chynhwysiant gweddilliol.</a:t>
            </a:r>
          </a:p>
          <a:p>
            <a:pPr eaLnBrk="1" hangingPunct="1"/>
            <a:r>
              <a:rPr lang="en-GB" sz="2000" smtClean="0"/>
              <a:t>Mae’r Fframwaith Dadansoddi Presenoldeb  ar gyfer Cymru Gyfan a bandio ysgolion uwchradd wedi chwarae rhan bwysig o ran codi proffil presenoldeb yng nghyd-destun gwella ysgolion.</a:t>
            </a:r>
            <a:endParaRPr lang="en-GB" smtClean="0"/>
          </a:p>
        </p:txBody>
      </p:sp>
      <p:pic>
        <p:nvPicPr>
          <p:cNvPr id="41987" name="Picture 2"/>
          <p:cNvPicPr>
            <a:picLocks noChangeAspect="1" noChangeArrowheads="1"/>
          </p:cNvPicPr>
          <p:nvPr/>
        </p:nvPicPr>
        <p:blipFill>
          <a:blip r:embed="rId3"/>
          <a:srcRect/>
          <a:stretch>
            <a:fillRect/>
          </a:stretch>
        </p:blipFill>
        <p:spPr bwMode="auto">
          <a:xfrm>
            <a:off x="2511425" y="188913"/>
            <a:ext cx="4121150" cy="1506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0" y="981075"/>
            <a:ext cx="4427538" cy="5372100"/>
          </a:xfrm>
        </p:spPr>
        <p:txBody>
          <a:bodyPr/>
          <a:lstStyle/>
          <a:p>
            <a:pPr marL="0" indent="0" eaLnBrk="1" hangingPunct="1">
              <a:buFontTx/>
              <a:buNone/>
              <a:defRPr/>
            </a:pPr>
            <a:r>
              <a:rPr lang="en-GB" sz="1950" b="1" dirty="0">
                <a:solidFill>
                  <a:srgbClr val="FF0000"/>
                </a:solidFill>
              </a:rPr>
              <a:t>Schools should</a:t>
            </a:r>
            <a:r>
              <a:rPr lang="en-GB" sz="1950" b="1" dirty="0" smtClean="0">
                <a:solidFill>
                  <a:srgbClr val="FF0000"/>
                </a:solidFill>
              </a:rPr>
              <a:t>:</a:t>
            </a:r>
            <a:endParaRPr lang="en-GB" sz="1950" dirty="0">
              <a:solidFill>
                <a:srgbClr val="FF0000"/>
              </a:solidFill>
            </a:endParaRPr>
          </a:p>
          <a:p>
            <a:pPr eaLnBrk="1" hangingPunct="1">
              <a:defRPr/>
            </a:pPr>
            <a:r>
              <a:rPr lang="en-GB" sz="1950" dirty="0">
                <a:solidFill>
                  <a:srgbClr val="FF0000"/>
                </a:solidFill>
              </a:rPr>
              <a:t>R1 make better use of attendance data to inform their approach to improving the attendance of pupils, particularly those from vulnerable groups, such as persistent absentees, pupils eligible for free school meals, and those with SEN; </a:t>
            </a:r>
          </a:p>
          <a:p>
            <a:pPr eaLnBrk="1" hangingPunct="1">
              <a:defRPr/>
            </a:pPr>
            <a:r>
              <a:rPr lang="en-GB" sz="1950" dirty="0">
                <a:solidFill>
                  <a:srgbClr val="FF0000"/>
                </a:solidFill>
              </a:rPr>
              <a:t>R2 improve teaching and the curriculum offer to maximise pupil engagement and explore approaches such as restorative practice, pupil support centres, </a:t>
            </a:r>
            <a:r>
              <a:rPr lang="en-GB" sz="1950" dirty="0" smtClean="0">
                <a:solidFill>
                  <a:srgbClr val="FF0000"/>
                </a:solidFill>
              </a:rPr>
              <a:t/>
            </a:r>
            <a:br>
              <a:rPr lang="en-GB" sz="1950" dirty="0" smtClean="0">
                <a:solidFill>
                  <a:srgbClr val="FF0000"/>
                </a:solidFill>
              </a:rPr>
            </a:br>
            <a:r>
              <a:rPr lang="en-GB" sz="1950" dirty="0" smtClean="0">
                <a:solidFill>
                  <a:srgbClr val="FF0000"/>
                </a:solidFill>
              </a:rPr>
              <a:t>peer </a:t>
            </a:r>
            <a:r>
              <a:rPr lang="en-GB" sz="1950" dirty="0">
                <a:solidFill>
                  <a:srgbClr val="FF0000"/>
                </a:solidFill>
              </a:rPr>
              <a:t>mentoring and nurture groups</a:t>
            </a:r>
            <a:r>
              <a:rPr lang="en-GB" sz="1950" dirty="0" smtClean="0">
                <a:solidFill>
                  <a:srgbClr val="FF0000"/>
                </a:solidFill>
              </a:rPr>
              <a:t>;</a:t>
            </a:r>
            <a:r>
              <a:rPr lang="en-GB" sz="1950" dirty="0">
                <a:solidFill>
                  <a:srgbClr val="FF0000"/>
                </a:solidFill>
              </a:rPr>
              <a:t> </a:t>
            </a:r>
            <a:endParaRPr lang="en-GB" sz="1950" dirty="0" smtClean="0">
              <a:solidFill>
                <a:srgbClr val="FF0000"/>
              </a:solidFill>
            </a:endParaRPr>
          </a:p>
          <a:p>
            <a:pPr eaLnBrk="1" hangingPunct="1">
              <a:defRPr/>
            </a:pPr>
            <a:r>
              <a:rPr lang="en-GB" sz="1950" dirty="0" smtClean="0">
                <a:solidFill>
                  <a:srgbClr val="FF0000"/>
                </a:solidFill>
              </a:rPr>
              <a:t>R3 </a:t>
            </a:r>
            <a:r>
              <a:rPr lang="en-GB" sz="1950" dirty="0">
                <a:solidFill>
                  <a:srgbClr val="FF0000"/>
                </a:solidFill>
              </a:rPr>
              <a:t>strengthen links with external agencies or services that assist in engaging and supporting families;</a:t>
            </a:r>
          </a:p>
          <a:p>
            <a:pPr eaLnBrk="1" hangingPunct="1">
              <a:defRPr/>
            </a:pPr>
            <a:endParaRPr lang="en-GB" sz="2000" dirty="0"/>
          </a:p>
          <a:p>
            <a:pPr marL="0" indent="0" eaLnBrk="1" hangingPunct="1">
              <a:buFontTx/>
              <a:buNone/>
              <a:defRPr/>
            </a:pPr>
            <a:endParaRPr lang="en-GB" sz="2000" dirty="0"/>
          </a:p>
          <a:p>
            <a:pPr marL="0" indent="0" eaLnBrk="1" hangingPunct="1">
              <a:buFontTx/>
              <a:buNone/>
              <a:defRPr/>
            </a:pPr>
            <a:r>
              <a:rPr lang="en-GB" sz="2000" dirty="0" smtClean="0">
                <a:solidFill>
                  <a:srgbClr val="D60134"/>
                </a:solidFill>
              </a:rPr>
              <a:t>.</a:t>
            </a:r>
          </a:p>
        </p:txBody>
      </p:sp>
      <p:sp>
        <p:nvSpPr>
          <p:cNvPr id="4" name="Rectangle 3"/>
          <p:cNvSpPr/>
          <p:nvPr/>
        </p:nvSpPr>
        <p:spPr>
          <a:xfrm>
            <a:off x="4211638" y="1125538"/>
            <a:ext cx="4752975" cy="5478462"/>
          </a:xfrm>
          <a:prstGeom prst="rect">
            <a:avLst/>
          </a:prstGeom>
        </p:spPr>
        <p:txBody>
          <a:bodyPr>
            <a:spAutoFit/>
          </a:bodyPr>
          <a:lstStyle/>
          <a:p>
            <a:pPr>
              <a:defRPr/>
            </a:pPr>
            <a:r>
              <a:rPr lang="en-GB" sz="1900" b="1" dirty="0" err="1">
                <a:solidFill>
                  <a:srgbClr val="015284"/>
                </a:solidFill>
              </a:rPr>
              <a:t>Dylai</a:t>
            </a:r>
            <a:r>
              <a:rPr lang="en-GB" sz="1900" b="1" dirty="0">
                <a:solidFill>
                  <a:srgbClr val="015284"/>
                </a:solidFill>
              </a:rPr>
              <a:t> </a:t>
            </a:r>
            <a:r>
              <a:rPr lang="en-GB" sz="1900" b="1" dirty="0" err="1">
                <a:solidFill>
                  <a:srgbClr val="015284"/>
                </a:solidFill>
              </a:rPr>
              <a:t>ysgolion</a:t>
            </a:r>
            <a:r>
              <a:rPr lang="en-GB" sz="1900" b="1" dirty="0">
                <a:solidFill>
                  <a:srgbClr val="015284"/>
                </a:solidFill>
              </a:rPr>
              <a:t>:</a:t>
            </a:r>
            <a:endParaRPr lang="en-GB" sz="1900" dirty="0">
              <a:solidFill>
                <a:srgbClr val="015284"/>
              </a:solidFill>
            </a:endParaRPr>
          </a:p>
          <a:p>
            <a:pPr marL="268288" indent="-268288">
              <a:buFont typeface="Arial" charset="0"/>
              <a:buChar char="•"/>
              <a:defRPr/>
            </a:pPr>
            <a:r>
              <a:rPr lang="en-GB" sz="1900" dirty="0">
                <a:solidFill>
                  <a:srgbClr val="015284"/>
                </a:solidFill>
              </a:rPr>
              <a:t> A1 </a:t>
            </a:r>
            <a:r>
              <a:rPr lang="en-GB" sz="1900" dirty="0" err="1">
                <a:solidFill>
                  <a:srgbClr val="015284"/>
                </a:solidFill>
              </a:rPr>
              <a:t>wneud</a:t>
            </a:r>
            <a:r>
              <a:rPr lang="en-GB" sz="1900" dirty="0">
                <a:solidFill>
                  <a:srgbClr val="015284"/>
                </a:solidFill>
              </a:rPr>
              <a:t> </a:t>
            </a:r>
            <a:r>
              <a:rPr lang="en-GB" sz="1900" dirty="0" err="1">
                <a:solidFill>
                  <a:srgbClr val="015284"/>
                </a:solidFill>
              </a:rPr>
              <a:t>defnydd</a:t>
            </a:r>
            <a:r>
              <a:rPr lang="en-GB" sz="1900" dirty="0">
                <a:solidFill>
                  <a:srgbClr val="015284"/>
                </a:solidFill>
              </a:rPr>
              <a:t> </a:t>
            </a:r>
            <a:r>
              <a:rPr lang="en-GB" sz="1900" dirty="0" err="1">
                <a:solidFill>
                  <a:srgbClr val="015284"/>
                </a:solidFill>
              </a:rPr>
              <a:t>gwell</a:t>
            </a:r>
            <a:r>
              <a:rPr lang="en-GB" sz="1900" dirty="0">
                <a:solidFill>
                  <a:srgbClr val="015284"/>
                </a:solidFill>
              </a:rPr>
              <a:t> o </a:t>
            </a:r>
            <a:r>
              <a:rPr lang="en-GB" sz="1900" dirty="0" err="1">
                <a:solidFill>
                  <a:srgbClr val="015284"/>
                </a:solidFill>
              </a:rPr>
              <a:t>ddata</a:t>
            </a:r>
            <a:r>
              <a:rPr lang="en-GB" sz="1900" dirty="0">
                <a:solidFill>
                  <a:srgbClr val="015284"/>
                </a:solidFill>
              </a:rPr>
              <a:t> </a:t>
            </a:r>
            <a:r>
              <a:rPr lang="en-GB" sz="1900" dirty="0" err="1">
                <a:solidFill>
                  <a:srgbClr val="015284"/>
                </a:solidFill>
              </a:rPr>
              <a:t>presenoldeb</a:t>
            </a:r>
            <a:r>
              <a:rPr lang="en-GB" sz="1900" dirty="0">
                <a:solidFill>
                  <a:srgbClr val="015284"/>
                </a:solidFill>
              </a:rPr>
              <a:t> </a:t>
            </a:r>
            <a:r>
              <a:rPr lang="en-GB" sz="1900" dirty="0" err="1">
                <a:solidFill>
                  <a:srgbClr val="015284"/>
                </a:solidFill>
              </a:rPr>
              <a:t>i</a:t>
            </a:r>
            <a:r>
              <a:rPr lang="en-GB" sz="1900" dirty="0">
                <a:solidFill>
                  <a:srgbClr val="015284"/>
                </a:solidFill>
              </a:rPr>
              <a:t> </a:t>
            </a:r>
            <a:r>
              <a:rPr lang="en-GB" sz="1900" dirty="0" err="1">
                <a:solidFill>
                  <a:srgbClr val="015284"/>
                </a:solidFill>
              </a:rPr>
              <a:t>lywio</a:t>
            </a:r>
            <a:r>
              <a:rPr lang="en-GB" sz="1900" dirty="0">
                <a:solidFill>
                  <a:srgbClr val="015284"/>
                </a:solidFill>
              </a:rPr>
              <a:t> </a:t>
            </a:r>
            <a:r>
              <a:rPr lang="en-GB" sz="1900" dirty="0" err="1">
                <a:solidFill>
                  <a:srgbClr val="015284"/>
                </a:solidFill>
              </a:rPr>
              <a:t>eu</a:t>
            </a:r>
            <a:r>
              <a:rPr lang="en-GB" sz="1900" dirty="0">
                <a:solidFill>
                  <a:srgbClr val="015284"/>
                </a:solidFill>
              </a:rPr>
              <a:t> dull o </a:t>
            </a:r>
            <a:r>
              <a:rPr lang="en-GB" sz="1900" dirty="0" err="1">
                <a:solidFill>
                  <a:srgbClr val="015284"/>
                </a:solidFill>
              </a:rPr>
              <a:t>wella</a:t>
            </a:r>
            <a:r>
              <a:rPr lang="en-GB" sz="1900" dirty="0">
                <a:solidFill>
                  <a:srgbClr val="015284"/>
                </a:solidFill>
              </a:rPr>
              <a:t> </a:t>
            </a:r>
            <a:r>
              <a:rPr lang="en-GB" sz="1900" dirty="0" err="1">
                <a:solidFill>
                  <a:srgbClr val="015284"/>
                </a:solidFill>
              </a:rPr>
              <a:t>presenoldeb</a:t>
            </a:r>
            <a:r>
              <a:rPr lang="en-GB" sz="1900" dirty="0">
                <a:solidFill>
                  <a:srgbClr val="015284"/>
                </a:solidFill>
              </a:rPr>
              <a:t> </a:t>
            </a:r>
            <a:r>
              <a:rPr lang="en-GB" sz="1900" dirty="0" err="1">
                <a:solidFill>
                  <a:srgbClr val="015284"/>
                </a:solidFill>
              </a:rPr>
              <a:t>disgyblion</a:t>
            </a:r>
            <a:r>
              <a:rPr lang="en-GB" sz="1900" dirty="0">
                <a:solidFill>
                  <a:srgbClr val="015284"/>
                </a:solidFill>
              </a:rPr>
              <a:t>, </a:t>
            </a:r>
            <a:r>
              <a:rPr lang="en-GB" sz="1900" dirty="0" err="1">
                <a:solidFill>
                  <a:srgbClr val="015284"/>
                </a:solidFill>
              </a:rPr>
              <a:t>yn</a:t>
            </a:r>
            <a:r>
              <a:rPr lang="en-GB" sz="1900" dirty="0">
                <a:solidFill>
                  <a:srgbClr val="015284"/>
                </a:solidFill>
              </a:rPr>
              <a:t> </a:t>
            </a:r>
            <a:r>
              <a:rPr lang="en-GB" sz="1900" dirty="0" err="1">
                <a:solidFill>
                  <a:srgbClr val="015284"/>
                </a:solidFill>
              </a:rPr>
              <a:t>enwedig</a:t>
            </a:r>
            <a:r>
              <a:rPr lang="en-GB" sz="1900" dirty="0">
                <a:solidFill>
                  <a:srgbClr val="015284"/>
                </a:solidFill>
              </a:rPr>
              <a:t> y </a:t>
            </a:r>
            <a:r>
              <a:rPr lang="en-GB" sz="1900" dirty="0" err="1">
                <a:solidFill>
                  <a:srgbClr val="015284"/>
                </a:solidFill>
              </a:rPr>
              <a:t>rhai</a:t>
            </a:r>
            <a:r>
              <a:rPr lang="en-GB" sz="1900" dirty="0">
                <a:solidFill>
                  <a:srgbClr val="015284"/>
                </a:solidFill>
              </a:rPr>
              <a:t> o </a:t>
            </a:r>
            <a:r>
              <a:rPr lang="en-GB" sz="1900" dirty="0" err="1">
                <a:solidFill>
                  <a:srgbClr val="015284"/>
                </a:solidFill>
              </a:rPr>
              <a:t>grwpiau</a:t>
            </a:r>
            <a:r>
              <a:rPr lang="en-GB" sz="1900" dirty="0">
                <a:solidFill>
                  <a:srgbClr val="015284"/>
                </a:solidFill>
              </a:rPr>
              <a:t> </a:t>
            </a:r>
            <a:r>
              <a:rPr lang="en-GB" sz="1900" dirty="0" err="1">
                <a:solidFill>
                  <a:srgbClr val="015284"/>
                </a:solidFill>
              </a:rPr>
              <a:t>sy’n</a:t>
            </a:r>
            <a:r>
              <a:rPr lang="en-GB" sz="1900" dirty="0">
                <a:solidFill>
                  <a:srgbClr val="015284"/>
                </a:solidFill>
              </a:rPr>
              <a:t> </a:t>
            </a:r>
            <a:r>
              <a:rPr lang="en-GB" sz="1900" dirty="0" err="1">
                <a:solidFill>
                  <a:srgbClr val="015284"/>
                </a:solidFill>
              </a:rPr>
              <a:t>agored</a:t>
            </a:r>
            <a:r>
              <a:rPr lang="en-GB" sz="1900" dirty="0">
                <a:solidFill>
                  <a:srgbClr val="015284"/>
                </a:solidFill>
              </a:rPr>
              <a:t> </a:t>
            </a:r>
            <a:r>
              <a:rPr lang="en-GB" sz="1900" dirty="0" err="1">
                <a:solidFill>
                  <a:srgbClr val="015284"/>
                </a:solidFill>
              </a:rPr>
              <a:t>i</a:t>
            </a:r>
            <a:r>
              <a:rPr lang="en-GB" sz="1900" dirty="0">
                <a:solidFill>
                  <a:srgbClr val="015284"/>
                </a:solidFill>
              </a:rPr>
              <a:t> </a:t>
            </a:r>
            <a:r>
              <a:rPr lang="en-GB" sz="1900" dirty="0" err="1">
                <a:solidFill>
                  <a:srgbClr val="015284"/>
                </a:solidFill>
              </a:rPr>
              <a:t>niwed</a:t>
            </a:r>
            <a:r>
              <a:rPr lang="en-GB" sz="1900" dirty="0">
                <a:solidFill>
                  <a:srgbClr val="015284"/>
                </a:solidFill>
              </a:rPr>
              <a:t>, </a:t>
            </a:r>
            <a:r>
              <a:rPr lang="en-GB" sz="1900" dirty="0" err="1">
                <a:solidFill>
                  <a:srgbClr val="015284"/>
                </a:solidFill>
              </a:rPr>
              <a:t>fel</a:t>
            </a:r>
            <a:r>
              <a:rPr lang="en-GB" sz="1900" dirty="0">
                <a:solidFill>
                  <a:srgbClr val="015284"/>
                </a:solidFill>
              </a:rPr>
              <a:t> </a:t>
            </a:r>
            <a:r>
              <a:rPr lang="en-GB" sz="1900" dirty="0" err="1">
                <a:solidFill>
                  <a:srgbClr val="015284"/>
                </a:solidFill>
              </a:rPr>
              <a:t>disgyblion</a:t>
            </a:r>
            <a:r>
              <a:rPr lang="en-GB" sz="1900" dirty="0">
                <a:solidFill>
                  <a:srgbClr val="015284"/>
                </a:solidFill>
              </a:rPr>
              <a:t> </a:t>
            </a:r>
            <a:r>
              <a:rPr lang="en-GB" sz="1900" dirty="0" err="1">
                <a:solidFill>
                  <a:srgbClr val="015284"/>
                </a:solidFill>
              </a:rPr>
              <a:t>sy’n</a:t>
            </a:r>
            <a:r>
              <a:rPr lang="en-GB" sz="1900" dirty="0">
                <a:solidFill>
                  <a:srgbClr val="015284"/>
                </a:solidFill>
              </a:rPr>
              <a:t> </a:t>
            </a:r>
            <a:r>
              <a:rPr lang="en-GB" sz="1900" dirty="0" err="1">
                <a:solidFill>
                  <a:srgbClr val="015284"/>
                </a:solidFill>
              </a:rPr>
              <a:t>bresennol</a:t>
            </a:r>
            <a:r>
              <a:rPr lang="en-GB" sz="1900" dirty="0">
                <a:solidFill>
                  <a:srgbClr val="015284"/>
                </a:solidFill>
              </a:rPr>
              <a:t> </a:t>
            </a:r>
            <a:r>
              <a:rPr lang="en-GB" sz="1900" dirty="0" err="1">
                <a:solidFill>
                  <a:srgbClr val="015284"/>
                </a:solidFill>
              </a:rPr>
              <a:t>yn</a:t>
            </a:r>
            <a:r>
              <a:rPr lang="en-GB" sz="1900" dirty="0">
                <a:solidFill>
                  <a:srgbClr val="015284"/>
                </a:solidFill>
              </a:rPr>
              <a:t> </a:t>
            </a:r>
            <a:r>
              <a:rPr lang="en-GB" sz="1900" dirty="0" err="1">
                <a:solidFill>
                  <a:srgbClr val="015284"/>
                </a:solidFill>
              </a:rPr>
              <a:t>barhaus</a:t>
            </a:r>
            <a:r>
              <a:rPr lang="en-GB" sz="1900" dirty="0">
                <a:solidFill>
                  <a:srgbClr val="015284"/>
                </a:solidFill>
              </a:rPr>
              <a:t>, </a:t>
            </a:r>
            <a:r>
              <a:rPr lang="en-GB" sz="1900" dirty="0" err="1">
                <a:solidFill>
                  <a:srgbClr val="015284"/>
                </a:solidFill>
              </a:rPr>
              <a:t>disgyblion</a:t>
            </a:r>
            <a:r>
              <a:rPr lang="en-GB" sz="1900" dirty="0">
                <a:solidFill>
                  <a:srgbClr val="015284"/>
                </a:solidFill>
              </a:rPr>
              <a:t> </a:t>
            </a:r>
            <a:r>
              <a:rPr lang="en-GB" sz="1900" dirty="0" err="1">
                <a:solidFill>
                  <a:srgbClr val="015284"/>
                </a:solidFill>
              </a:rPr>
              <a:t>sy’n</a:t>
            </a:r>
            <a:r>
              <a:rPr lang="en-GB" sz="1900" dirty="0">
                <a:solidFill>
                  <a:srgbClr val="015284"/>
                </a:solidFill>
              </a:rPr>
              <a:t> </a:t>
            </a:r>
            <a:r>
              <a:rPr lang="en-GB" sz="1900" dirty="0" err="1">
                <a:solidFill>
                  <a:srgbClr val="015284"/>
                </a:solidFill>
              </a:rPr>
              <a:t>gymwys</a:t>
            </a:r>
            <a:r>
              <a:rPr lang="en-GB" sz="1900" dirty="0">
                <a:solidFill>
                  <a:srgbClr val="015284"/>
                </a:solidFill>
              </a:rPr>
              <a:t> </a:t>
            </a:r>
            <a:r>
              <a:rPr lang="en-GB" sz="1900" dirty="0" err="1">
                <a:solidFill>
                  <a:srgbClr val="015284"/>
                </a:solidFill>
              </a:rPr>
              <a:t>i</a:t>
            </a:r>
            <a:r>
              <a:rPr lang="en-GB" sz="1900" dirty="0">
                <a:solidFill>
                  <a:srgbClr val="015284"/>
                </a:solidFill>
              </a:rPr>
              <a:t> </a:t>
            </a:r>
            <a:r>
              <a:rPr lang="en-GB" sz="1900" dirty="0" err="1">
                <a:solidFill>
                  <a:srgbClr val="015284"/>
                </a:solidFill>
              </a:rPr>
              <a:t>gael</a:t>
            </a:r>
            <a:r>
              <a:rPr lang="en-GB" sz="1900" dirty="0">
                <a:solidFill>
                  <a:srgbClr val="015284"/>
                </a:solidFill>
              </a:rPr>
              <a:t> </a:t>
            </a:r>
            <a:r>
              <a:rPr lang="en-GB" sz="1900" dirty="0" err="1">
                <a:solidFill>
                  <a:srgbClr val="015284"/>
                </a:solidFill>
              </a:rPr>
              <a:t>prydau</a:t>
            </a:r>
            <a:r>
              <a:rPr lang="en-GB" sz="1900" dirty="0">
                <a:solidFill>
                  <a:srgbClr val="015284"/>
                </a:solidFill>
              </a:rPr>
              <a:t> </a:t>
            </a:r>
            <a:r>
              <a:rPr lang="en-GB" sz="1900" dirty="0" err="1">
                <a:solidFill>
                  <a:srgbClr val="015284"/>
                </a:solidFill>
              </a:rPr>
              <a:t>ysgol</a:t>
            </a:r>
            <a:r>
              <a:rPr lang="en-GB" sz="1900" dirty="0">
                <a:solidFill>
                  <a:srgbClr val="015284"/>
                </a:solidFill>
              </a:rPr>
              <a:t> am </a:t>
            </a:r>
            <a:r>
              <a:rPr lang="en-GB" sz="1900" dirty="0" err="1">
                <a:solidFill>
                  <a:srgbClr val="015284"/>
                </a:solidFill>
              </a:rPr>
              <a:t>ddim</a:t>
            </a:r>
            <a:r>
              <a:rPr lang="en-GB" sz="1900" dirty="0">
                <a:solidFill>
                  <a:srgbClr val="015284"/>
                </a:solidFill>
              </a:rPr>
              <a:t> </a:t>
            </a:r>
            <a:r>
              <a:rPr lang="en-GB" sz="1900" dirty="0" err="1">
                <a:solidFill>
                  <a:srgbClr val="015284"/>
                </a:solidFill>
              </a:rPr>
              <a:t>a’r</a:t>
            </a:r>
            <a:r>
              <a:rPr lang="en-GB" sz="1900" dirty="0">
                <a:solidFill>
                  <a:srgbClr val="015284"/>
                </a:solidFill>
              </a:rPr>
              <a:t> </a:t>
            </a:r>
            <a:r>
              <a:rPr lang="en-GB" sz="1900" dirty="0" err="1">
                <a:solidFill>
                  <a:srgbClr val="015284"/>
                </a:solidFill>
              </a:rPr>
              <a:t>rhai</a:t>
            </a:r>
            <a:r>
              <a:rPr lang="en-GB" sz="1900" dirty="0">
                <a:solidFill>
                  <a:srgbClr val="015284"/>
                </a:solidFill>
              </a:rPr>
              <a:t> </a:t>
            </a:r>
            <a:r>
              <a:rPr lang="en-GB" sz="1900" dirty="0" err="1">
                <a:solidFill>
                  <a:srgbClr val="015284"/>
                </a:solidFill>
              </a:rPr>
              <a:t>ag</a:t>
            </a:r>
            <a:r>
              <a:rPr lang="en-GB" sz="1900" dirty="0">
                <a:solidFill>
                  <a:srgbClr val="015284"/>
                </a:solidFill>
              </a:rPr>
              <a:t> AAA; </a:t>
            </a:r>
          </a:p>
          <a:p>
            <a:pPr>
              <a:buFont typeface="Arial" charset="0"/>
              <a:buChar char="•"/>
              <a:defRPr/>
            </a:pPr>
            <a:endParaRPr lang="en-GB" sz="400" dirty="0">
              <a:solidFill>
                <a:srgbClr val="015284"/>
              </a:solidFill>
            </a:endParaRPr>
          </a:p>
          <a:p>
            <a:pPr marL="268288" indent="-268288">
              <a:buFont typeface="Arial" charset="0"/>
              <a:buChar char="•"/>
              <a:defRPr/>
            </a:pPr>
            <a:r>
              <a:rPr lang="en-GB" sz="1900" dirty="0">
                <a:solidFill>
                  <a:srgbClr val="015284"/>
                </a:solidFill>
              </a:rPr>
              <a:t>A2 </a:t>
            </a:r>
            <a:r>
              <a:rPr lang="en-GB" sz="1900" dirty="0" err="1">
                <a:solidFill>
                  <a:srgbClr val="015284"/>
                </a:solidFill>
              </a:rPr>
              <a:t>gwella’r</a:t>
            </a:r>
            <a:r>
              <a:rPr lang="en-GB" sz="1900" dirty="0">
                <a:solidFill>
                  <a:srgbClr val="015284"/>
                </a:solidFill>
              </a:rPr>
              <a:t> </a:t>
            </a:r>
            <a:r>
              <a:rPr lang="en-GB" sz="1900" dirty="0" err="1">
                <a:solidFill>
                  <a:srgbClr val="015284"/>
                </a:solidFill>
              </a:rPr>
              <a:t>addysgu</a:t>
            </a:r>
            <a:r>
              <a:rPr lang="en-GB" sz="1900" dirty="0">
                <a:solidFill>
                  <a:srgbClr val="015284"/>
                </a:solidFill>
              </a:rPr>
              <a:t> </a:t>
            </a:r>
            <a:r>
              <a:rPr lang="en-GB" sz="1900" dirty="0" err="1">
                <a:solidFill>
                  <a:srgbClr val="015284"/>
                </a:solidFill>
              </a:rPr>
              <a:t>a’r</a:t>
            </a:r>
            <a:r>
              <a:rPr lang="en-GB" sz="1900" dirty="0">
                <a:solidFill>
                  <a:srgbClr val="015284"/>
                </a:solidFill>
              </a:rPr>
              <a:t> </a:t>
            </a:r>
            <a:r>
              <a:rPr lang="en-GB" sz="1900" dirty="0" err="1">
                <a:solidFill>
                  <a:srgbClr val="015284"/>
                </a:solidFill>
              </a:rPr>
              <a:t>cynnig</a:t>
            </a:r>
            <a:r>
              <a:rPr lang="en-GB" sz="1900" dirty="0">
                <a:solidFill>
                  <a:srgbClr val="015284"/>
                </a:solidFill>
              </a:rPr>
              <a:t> </a:t>
            </a:r>
            <a:r>
              <a:rPr lang="en-GB" sz="1900" dirty="0" err="1">
                <a:solidFill>
                  <a:srgbClr val="015284"/>
                </a:solidFill>
              </a:rPr>
              <a:t>cwricwlwm</a:t>
            </a:r>
            <a:r>
              <a:rPr lang="en-GB" sz="1900" dirty="0">
                <a:solidFill>
                  <a:srgbClr val="015284"/>
                </a:solidFill>
              </a:rPr>
              <a:t> </a:t>
            </a:r>
            <a:r>
              <a:rPr lang="en-GB" sz="1900" dirty="0" err="1">
                <a:solidFill>
                  <a:srgbClr val="015284"/>
                </a:solidFill>
              </a:rPr>
              <a:t>er</a:t>
            </a:r>
            <a:r>
              <a:rPr lang="en-GB" sz="1900" dirty="0">
                <a:solidFill>
                  <a:srgbClr val="015284"/>
                </a:solidFill>
              </a:rPr>
              <a:t> </a:t>
            </a:r>
            <a:r>
              <a:rPr lang="en-GB" sz="1900" dirty="0" err="1">
                <a:solidFill>
                  <a:srgbClr val="015284"/>
                </a:solidFill>
              </a:rPr>
              <a:t>mwyn</a:t>
            </a:r>
            <a:r>
              <a:rPr lang="en-GB" sz="1900" dirty="0">
                <a:solidFill>
                  <a:srgbClr val="015284"/>
                </a:solidFill>
              </a:rPr>
              <a:t> </a:t>
            </a:r>
            <a:r>
              <a:rPr lang="en-GB" sz="1900" dirty="0" err="1">
                <a:solidFill>
                  <a:srgbClr val="015284"/>
                </a:solidFill>
              </a:rPr>
              <a:t>cynyddu</a:t>
            </a:r>
            <a:r>
              <a:rPr lang="en-GB" sz="1900" dirty="0">
                <a:solidFill>
                  <a:srgbClr val="015284"/>
                </a:solidFill>
              </a:rPr>
              <a:t> </a:t>
            </a:r>
            <a:r>
              <a:rPr lang="en-GB" sz="1900" dirty="0" err="1">
                <a:solidFill>
                  <a:srgbClr val="015284"/>
                </a:solidFill>
              </a:rPr>
              <a:t>ymgysylltiad</a:t>
            </a:r>
            <a:r>
              <a:rPr lang="en-GB" sz="1900" dirty="0">
                <a:solidFill>
                  <a:srgbClr val="015284"/>
                </a:solidFill>
              </a:rPr>
              <a:t> </a:t>
            </a:r>
            <a:r>
              <a:rPr lang="en-GB" sz="1900" dirty="0" err="1">
                <a:solidFill>
                  <a:srgbClr val="015284"/>
                </a:solidFill>
              </a:rPr>
              <a:t>disgyblion</a:t>
            </a:r>
            <a:r>
              <a:rPr lang="en-GB" sz="1900" dirty="0">
                <a:solidFill>
                  <a:srgbClr val="015284"/>
                </a:solidFill>
              </a:rPr>
              <a:t> ac </a:t>
            </a:r>
            <a:r>
              <a:rPr lang="en-GB" sz="1900" dirty="0" err="1">
                <a:solidFill>
                  <a:srgbClr val="015284"/>
                </a:solidFill>
              </a:rPr>
              <a:t>archwilio</a:t>
            </a:r>
            <a:r>
              <a:rPr lang="en-GB" sz="1900" dirty="0">
                <a:solidFill>
                  <a:srgbClr val="015284"/>
                </a:solidFill>
              </a:rPr>
              <a:t> </a:t>
            </a:r>
            <a:r>
              <a:rPr lang="en-GB" sz="1900" dirty="0" err="1">
                <a:solidFill>
                  <a:srgbClr val="015284"/>
                </a:solidFill>
              </a:rPr>
              <a:t>dulliau</a:t>
            </a:r>
            <a:r>
              <a:rPr lang="en-GB" sz="1900" dirty="0">
                <a:solidFill>
                  <a:srgbClr val="015284"/>
                </a:solidFill>
              </a:rPr>
              <a:t> </a:t>
            </a:r>
            <a:r>
              <a:rPr lang="en-GB" sz="1900" dirty="0" err="1">
                <a:solidFill>
                  <a:srgbClr val="015284"/>
                </a:solidFill>
              </a:rPr>
              <a:t>fel</a:t>
            </a:r>
            <a:r>
              <a:rPr lang="en-GB" sz="1900" dirty="0">
                <a:solidFill>
                  <a:srgbClr val="015284"/>
                </a:solidFill>
              </a:rPr>
              <a:t> </a:t>
            </a:r>
            <a:r>
              <a:rPr lang="en-GB" sz="1900" dirty="0" err="1">
                <a:solidFill>
                  <a:srgbClr val="015284"/>
                </a:solidFill>
              </a:rPr>
              <a:t>arfer</a:t>
            </a:r>
            <a:r>
              <a:rPr lang="en-GB" sz="1900" dirty="0">
                <a:solidFill>
                  <a:srgbClr val="015284"/>
                </a:solidFill>
              </a:rPr>
              <a:t> </a:t>
            </a:r>
            <a:r>
              <a:rPr lang="en-GB" sz="1900" dirty="0" err="1">
                <a:solidFill>
                  <a:srgbClr val="015284"/>
                </a:solidFill>
              </a:rPr>
              <a:t>adferol</a:t>
            </a:r>
            <a:r>
              <a:rPr lang="en-GB" sz="1900" dirty="0">
                <a:solidFill>
                  <a:srgbClr val="015284"/>
                </a:solidFill>
              </a:rPr>
              <a:t>, </a:t>
            </a:r>
            <a:r>
              <a:rPr lang="en-GB" sz="1900" dirty="0" err="1">
                <a:solidFill>
                  <a:srgbClr val="015284"/>
                </a:solidFill>
              </a:rPr>
              <a:t>canolfannau</a:t>
            </a:r>
            <a:r>
              <a:rPr lang="en-GB" sz="1900" dirty="0">
                <a:solidFill>
                  <a:srgbClr val="015284"/>
                </a:solidFill>
              </a:rPr>
              <a:t> </a:t>
            </a:r>
            <a:r>
              <a:rPr lang="en-GB" sz="1900" dirty="0" err="1">
                <a:solidFill>
                  <a:srgbClr val="015284"/>
                </a:solidFill>
              </a:rPr>
              <a:t>cymorth</a:t>
            </a:r>
            <a:r>
              <a:rPr lang="en-GB" sz="1900" dirty="0">
                <a:solidFill>
                  <a:srgbClr val="015284"/>
                </a:solidFill>
              </a:rPr>
              <a:t> </a:t>
            </a:r>
            <a:r>
              <a:rPr lang="en-GB" sz="1900" dirty="0" err="1">
                <a:solidFill>
                  <a:srgbClr val="015284"/>
                </a:solidFill>
              </a:rPr>
              <a:t>i</a:t>
            </a:r>
            <a:r>
              <a:rPr lang="en-GB" sz="1900" dirty="0">
                <a:solidFill>
                  <a:srgbClr val="015284"/>
                </a:solidFill>
              </a:rPr>
              <a:t> </a:t>
            </a:r>
            <a:r>
              <a:rPr lang="en-GB" sz="1900" dirty="0" err="1">
                <a:solidFill>
                  <a:srgbClr val="015284"/>
                </a:solidFill>
              </a:rPr>
              <a:t>ddisgyblion</a:t>
            </a:r>
            <a:r>
              <a:rPr lang="en-GB" sz="1900" dirty="0">
                <a:solidFill>
                  <a:srgbClr val="015284"/>
                </a:solidFill>
              </a:rPr>
              <a:t>, </a:t>
            </a:r>
            <a:r>
              <a:rPr lang="en-GB" sz="1900" dirty="0" err="1">
                <a:solidFill>
                  <a:srgbClr val="015284"/>
                </a:solidFill>
              </a:rPr>
              <a:t>mentora</a:t>
            </a:r>
            <a:r>
              <a:rPr lang="en-GB" sz="1900" dirty="0">
                <a:solidFill>
                  <a:srgbClr val="015284"/>
                </a:solidFill>
              </a:rPr>
              <a:t> </a:t>
            </a:r>
            <a:r>
              <a:rPr lang="en-GB" sz="1900" dirty="0" err="1">
                <a:solidFill>
                  <a:srgbClr val="015284"/>
                </a:solidFill>
              </a:rPr>
              <a:t>cyfoedion</a:t>
            </a:r>
            <a:r>
              <a:rPr lang="en-GB" sz="1900" dirty="0">
                <a:solidFill>
                  <a:srgbClr val="015284"/>
                </a:solidFill>
              </a:rPr>
              <a:t> a </a:t>
            </a:r>
            <a:r>
              <a:rPr lang="en-GB" sz="1900" dirty="0" err="1">
                <a:solidFill>
                  <a:srgbClr val="015284"/>
                </a:solidFill>
              </a:rPr>
              <a:t>grwpiau</a:t>
            </a:r>
            <a:r>
              <a:rPr lang="en-GB" sz="1900" dirty="0">
                <a:solidFill>
                  <a:srgbClr val="015284"/>
                </a:solidFill>
              </a:rPr>
              <a:t> </a:t>
            </a:r>
            <a:r>
              <a:rPr lang="en-GB" sz="1900" dirty="0" err="1">
                <a:solidFill>
                  <a:srgbClr val="015284"/>
                </a:solidFill>
              </a:rPr>
              <a:t>anogaeth</a:t>
            </a:r>
            <a:r>
              <a:rPr lang="en-GB" sz="1900" dirty="0">
                <a:solidFill>
                  <a:srgbClr val="015284"/>
                </a:solidFill>
              </a:rPr>
              <a:t>; </a:t>
            </a:r>
          </a:p>
          <a:p>
            <a:pPr>
              <a:buFont typeface="Arial" charset="0"/>
              <a:buChar char="•"/>
              <a:defRPr/>
            </a:pPr>
            <a:endParaRPr lang="en-GB" sz="400" dirty="0">
              <a:solidFill>
                <a:srgbClr val="015284"/>
              </a:solidFill>
            </a:endParaRPr>
          </a:p>
          <a:p>
            <a:pPr marL="268288" indent="-268288">
              <a:buFont typeface="Arial" charset="0"/>
              <a:buChar char="•"/>
              <a:defRPr/>
            </a:pPr>
            <a:r>
              <a:rPr lang="en-GB" sz="1900" dirty="0">
                <a:solidFill>
                  <a:srgbClr val="015284"/>
                </a:solidFill>
              </a:rPr>
              <a:t>A3 </a:t>
            </a:r>
            <a:r>
              <a:rPr lang="en-GB" sz="1900" dirty="0" err="1">
                <a:solidFill>
                  <a:srgbClr val="015284"/>
                </a:solidFill>
              </a:rPr>
              <a:t>cryfhau</a:t>
            </a:r>
            <a:r>
              <a:rPr lang="en-GB" sz="1900" dirty="0">
                <a:solidFill>
                  <a:srgbClr val="015284"/>
                </a:solidFill>
              </a:rPr>
              <a:t> </a:t>
            </a:r>
            <a:r>
              <a:rPr lang="en-GB" sz="1900" dirty="0" err="1">
                <a:solidFill>
                  <a:srgbClr val="015284"/>
                </a:solidFill>
              </a:rPr>
              <a:t>cysylltiadau</a:t>
            </a:r>
            <a:r>
              <a:rPr lang="en-GB" sz="1900" dirty="0">
                <a:solidFill>
                  <a:srgbClr val="015284"/>
                </a:solidFill>
              </a:rPr>
              <a:t> </a:t>
            </a:r>
            <a:r>
              <a:rPr lang="en-GB" sz="1900" dirty="0" err="1">
                <a:solidFill>
                  <a:srgbClr val="015284"/>
                </a:solidFill>
              </a:rPr>
              <a:t>gydag</a:t>
            </a:r>
            <a:r>
              <a:rPr lang="en-GB" sz="1900" dirty="0">
                <a:solidFill>
                  <a:srgbClr val="015284"/>
                </a:solidFill>
              </a:rPr>
              <a:t> </a:t>
            </a:r>
            <a:r>
              <a:rPr lang="en-GB" sz="1900" dirty="0" err="1">
                <a:solidFill>
                  <a:srgbClr val="015284"/>
                </a:solidFill>
              </a:rPr>
              <a:t>asiantaethau</a:t>
            </a:r>
            <a:r>
              <a:rPr lang="en-GB" sz="1900" dirty="0">
                <a:solidFill>
                  <a:srgbClr val="015284"/>
                </a:solidFill>
              </a:rPr>
              <a:t> </a:t>
            </a:r>
            <a:r>
              <a:rPr lang="en-GB" sz="1900" dirty="0" err="1">
                <a:solidFill>
                  <a:srgbClr val="015284"/>
                </a:solidFill>
              </a:rPr>
              <a:t>neu</a:t>
            </a:r>
            <a:r>
              <a:rPr lang="en-GB" sz="1900" dirty="0">
                <a:solidFill>
                  <a:srgbClr val="015284"/>
                </a:solidFill>
              </a:rPr>
              <a:t> </a:t>
            </a:r>
            <a:r>
              <a:rPr lang="en-GB" sz="1900" dirty="0" err="1">
                <a:solidFill>
                  <a:srgbClr val="015284"/>
                </a:solidFill>
              </a:rPr>
              <a:t>wasanaethau</a:t>
            </a:r>
            <a:r>
              <a:rPr lang="en-GB" sz="1900" dirty="0">
                <a:solidFill>
                  <a:srgbClr val="015284"/>
                </a:solidFill>
              </a:rPr>
              <a:t> </a:t>
            </a:r>
            <a:r>
              <a:rPr lang="en-GB" sz="1900" dirty="0" err="1">
                <a:solidFill>
                  <a:srgbClr val="015284"/>
                </a:solidFill>
              </a:rPr>
              <a:t>allanol</a:t>
            </a:r>
            <a:r>
              <a:rPr lang="en-GB" sz="1900" dirty="0">
                <a:solidFill>
                  <a:srgbClr val="015284"/>
                </a:solidFill>
              </a:rPr>
              <a:t> </a:t>
            </a:r>
            <a:r>
              <a:rPr lang="en-GB" sz="1900" dirty="0" err="1">
                <a:solidFill>
                  <a:srgbClr val="015284"/>
                </a:solidFill>
              </a:rPr>
              <a:t>sy’n</a:t>
            </a:r>
            <a:r>
              <a:rPr lang="en-GB" sz="1900" dirty="0">
                <a:solidFill>
                  <a:srgbClr val="015284"/>
                </a:solidFill>
              </a:rPr>
              <a:t> </a:t>
            </a:r>
            <a:r>
              <a:rPr lang="en-GB" sz="1900" dirty="0" err="1">
                <a:solidFill>
                  <a:srgbClr val="015284"/>
                </a:solidFill>
              </a:rPr>
              <a:t>cynorthwyo</a:t>
            </a:r>
            <a:r>
              <a:rPr lang="en-GB" sz="1900" dirty="0">
                <a:solidFill>
                  <a:srgbClr val="015284"/>
                </a:solidFill>
              </a:rPr>
              <a:t> o ran </a:t>
            </a:r>
            <a:r>
              <a:rPr lang="en-GB" sz="1900" dirty="0" err="1">
                <a:solidFill>
                  <a:srgbClr val="015284"/>
                </a:solidFill>
              </a:rPr>
              <a:t>ymgysylltu</a:t>
            </a:r>
            <a:r>
              <a:rPr lang="en-GB" sz="1900" dirty="0">
                <a:solidFill>
                  <a:srgbClr val="015284"/>
                </a:solidFill>
              </a:rPr>
              <a:t> </a:t>
            </a:r>
            <a:r>
              <a:rPr lang="en-US" sz="1900" dirty="0"/>
              <a:t>â</a:t>
            </a:r>
            <a:r>
              <a:rPr lang="en-GB" sz="1900" dirty="0">
                <a:solidFill>
                  <a:srgbClr val="015284"/>
                </a:solidFill>
              </a:rPr>
              <a:t>  </a:t>
            </a:r>
            <a:r>
              <a:rPr lang="en-GB" sz="1900" dirty="0" err="1">
                <a:solidFill>
                  <a:srgbClr val="015284"/>
                </a:solidFill>
              </a:rPr>
              <a:t>theuluoedd</a:t>
            </a:r>
            <a:r>
              <a:rPr lang="en-GB" sz="1900" dirty="0">
                <a:solidFill>
                  <a:srgbClr val="015284"/>
                </a:solidFill>
              </a:rPr>
              <a:t>, </a:t>
            </a:r>
            <a:r>
              <a:rPr lang="en-GB" sz="1900" dirty="0" err="1">
                <a:solidFill>
                  <a:srgbClr val="015284"/>
                </a:solidFill>
              </a:rPr>
              <a:t>a’u</a:t>
            </a:r>
            <a:r>
              <a:rPr lang="en-GB" sz="1900" dirty="0">
                <a:solidFill>
                  <a:srgbClr val="015284"/>
                </a:solidFill>
              </a:rPr>
              <a:t> </a:t>
            </a:r>
            <a:r>
              <a:rPr lang="en-GB" sz="1900" dirty="0" err="1">
                <a:solidFill>
                  <a:srgbClr val="015284"/>
                </a:solidFill>
              </a:rPr>
              <a:t>cefnogi</a:t>
            </a:r>
            <a:r>
              <a:rPr lang="en-GB" sz="1900" dirty="0">
                <a:solidFill>
                  <a:srgbClr val="015284"/>
                </a:solidFill>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250825" y="1268413"/>
            <a:ext cx="4249738" cy="5084762"/>
          </a:xfrm>
        </p:spPr>
        <p:txBody>
          <a:bodyPr/>
          <a:lstStyle/>
          <a:p>
            <a:pPr eaLnBrk="1" hangingPunct="1">
              <a:defRPr/>
            </a:pPr>
            <a:r>
              <a:rPr lang="en-GB" sz="1800" dirty="0" smtClean="0">
                <a:solidFill>
                  <a:srgbClr val="FF0000"/>
                </a:solidFill>
              </a:rPr>
              <a:t>R4 </a:t>
            </a:r>
            <a:r>
              <a:rPr lang="en-GB" sz="1800" dirty="0">
                <a:solidFill>
                  <a:srgbClr val="FF0000"/>
                </a:solidFill>
              </a:rPr>
              <a:t>engage more with pupils in developing the attendance policy or strategy, for example through school councils; </a:t>
            </a:r>
          </a:p>
          <a:p>
            <a:pPr eaLnBrk="1" hangingPunct="1">
              <a:defRPr/>
            </a:pPr>
            <a:r>
              <a:rPr lang="en-GB" sz="1800" dirty="0">
                <a:solidFill>
                  <a:srgbClr val="FF0000"/>
                </a:solidFill>
              </a:rPr>
              <a:t>R5 ensure staff receive up-to-date training on issues such as bullying and the needs of vulnerable groups</a:t>
            </a:r>
            <a:r>
              <a:rPr lang="en-GB" sz="1800" dirty="0" smtClean="0">
                <a:solidFill>
                  <a:srgbClr val="FF0000"/>
                </a:solidFill>
              </a:rPr>
              <a:t>;</a:t>
            </a:r>
            <a:endParaRPr lang="en-GB" sz="1800" dirty="0">
              <a:solidFill>
                <a:srgbClr val="FF0000"/>
              </a:solidFill>
            </a:endParaRPr>
          </a:p>
          <a:p>
            <a:pPr eaLnBrk="1" hangingPunct="1">
              <a:defRPr/>
            </a:pPr>
            <a:r>
              <a:rPr lang="en-GB" sz="1800" dirty="0" smtClean="0">
                <a:solidFill>
                  <a:srgbClr val="FF0000"/>
                </a:solidFill>
              </a:rPr>
              <a:t>R6 comply </a:t>
            </a:r>
            <a:r>
              <a:rPr lang="en-GB" sz="1800" dirty="0">
                <a:solidFill>
                  <a:srgbClr val="FF0000"/>
                </a:solidFill>
              </a:rPr>
              <a:t>with the pupil registration regulations in accurately recording the attendance of pupils educated otherwise than at school and when removing pupils from the roll of the school; </a:t>
            </a:r>
            <a:r>
              <a:rPr lang="en-GB" sz="1800" dirty="0" smtClean="0">
                <a:solidFill>
                  <a:srgbClr val="FF0000"/>
                </a:solidFill>
              </a:rPr>
              <a:t>and</a:t>
            </a:r>
            <a:endParaRPr lang="en-GB" sz="1800" dirty="0">
              <a:solidFill>
                <a:srgbClr val="FF0000"/>
              </a:solidFill>
            </a:endParaRPr>
          </a:p>
          <a:p>
            <a:pPr eaLnBrk="1" hangingPunct="1">
              <a:defRPr/>
            </a:pPr>
            <a:r>
              <a:rPr lang="en-GB" sz="1800" dirty="0">
                <a:solidFill>
                  <a:srgbClr val="FF0000"/>
                </a:solidFill>
              </a:rPr>
              <a:t>R7 ensure that initiatives to improve attendance are thoroughly evaluated</a:t>
            </a:r>
            <a:r>
              <a:rPr lang="en-GB" sz="2000" dirty="0">
                <a:solidFill>
                  <a:srgbClr val="FF0000"/>
                </a:solidFill>
              </a:rPr>
              <a:t>.</a:t>
            </a:r>
          </a:p>
          <a:p>
            <a:pPr marL="0" indent="0" eaLnBrk="1" hangingPunct="1">
              <a:buFontTx/>
              <a:buNone/>
              <a:defRPr/>
            </a:pPr>
            <a:endParaRPr lang="en-GB" sz="2000" dirty="0" smtClean="0">
              <a:solidFill>
                <a:srgbClr val="FF0000"/>
              </a:solidFill>
            </a:endParaRPr>
          </a:p>
        </p:txBody>
      </p:sp>
      <p:sp>
        <p:nvSpPr>
          <p:cNvPr id="46083" name="Rectangle 3"/>
          <p:cNvSpPr>
            <a:spLocks noChangeArrowheads="1"/>
          </p:cNvSpPr>
          <p:nvPr/>
        </p:nvSpPr>
        <p:spPr bwMode="auto">
          <a:xfrm>
            <a:off x="4716463" y="1412875"/>
            <a:ext cx="4176712" cy="4845050"/>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A4 ymgysylltu mwy </a:t>
            </a:r>
            <a:r>
              <a:rPr lang="en-US" sz="1900"/>
              <a:t>â</a:t>
            </a:r>
            <a:r>
              <a:rPr lang="en-GB" sz="2000">
                <a:solidFill>
                  <a:srgbClr val="015284"/>
                </a:solidFill>
              </a:rPr>
              <a:t> disgyblion wrth ddatblygu polisi neu strategaeth presenoldeb, er enghraifft trwy gynghorau ysgol; </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A5 sicrhau bod staff yn cael hyfforddiant diweddar ar faterion fel bwlio ac anghenion grwpiau sy’n agored i niwed;</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A6 cofnodi presenoldeb disgyblion sy’n cael addysg heblaw addysg yn yr ysgol yn gywir; ac</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A7 sichau bod mentrau i wella presenoldeb yn cael eu harfarnu’n drwyadl.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250825" y="1268413"/>
            <a:ext cx="4105275" cy="5084762"/>
          </a:xfrm>
        </p:spPr>
        <p:txBody>
          <a:bodyPr/>
          <a:lstStyle/>
          <a:p>
            <a:pPr marL="0" indent="0" eaLnBrk="1" hangingPunct="1">
              <a:buFontTx/>
              <a:buNone/>
              <a:defRPr/>
            </a:pPr>
            <a:r>
              <a:rPr lang="en-GB" sz="2000" b="1" dirty="0">
                <a:solidFill>
                  <a:srgbClr val="FF0000"/>
                </a:solidFill>
              </a:rPr>
              <a:t>L</a:t>
            </a:r>
            <a:r>
              <a:rPr lang="en-GB" sz="2000" b="1" dirty="0" smtClean="0">
                <a:solidFill>
                  <a:srgbClr val="FF0000"/>
                </a:solidFill>
              </a:rPr>
              <a:t>ocal </a:t>
            </a:r>
            <a:r>
              <a:rPr lang="en-GB" sz="2000" b="1" dirty="0">
                <a:solidFill>
                  <a:srgbClr val="FF0000"/>
                </a:solidFill>
              </a:rPr>
              <a:t>authorities should:</a:t>
            </a:r>
            <a:endParaRPr lang="en-GB" sz="2000" dirty="0">
              <a:solidFill>
                <a:srgbClr val="FF0000"/>
              </a:solidFill>
            </a:endParaRPr>
          </a:p>
          <a:p>
            <a:pPr eaLnBrk="1" hangingPunct="1">
              <a:defRPr/>
            </a:pPr>
            <a:r>
              <a:rPr lang="en-GB" sz="2000" b="1" dirty="0">
                <a:solidFill>
                  <a:srgbClr val="FF0000"/>
                </a:solidFill>
              </a:rPr>
              <a:t> </a:t>
            </a:r>
            <a:r>
              <a:rPr lang="en-GB" sz="2000" dirty="0" smtClean="0">
                <a:solidFill>
                  <a:srgbClr val="FF0000"/>
                </a:solidFill>
              </a:rPr>
              <a:t>R8 </a:t>
            </a:r>
            <a:r>
              <a:rPr lang="en-GB" sz="2000" dirty="0">
                <a:solidFill>
                  <a:srgbClr val="FF0000"/>
                </a:solidFill>
              </a:rPr>
              <a:t>provide schools with training on understanding and analysing attendance data and clear guidance on the correct use of attendance codes; </a:t>
            </a:r>
          </a:p>
          <a:p>
            <a:pPr eaLnBrk="1" hangingPunct="1">
              <a:defRPr/>
            </a:pPr>
            <a:r>
              <a:rPr lang="en-GB" sz="2000" dirty="0">
                <a:solidFill>
                  <a:srgbClr val="FF0000"/>
                </a:solidFill>
              </a:rPr>
              <a:t>R9 analyse attendance patterns to inform a corporate strategy to improve attendance of pupils, particularly those from vulnerable groups</a:t>
            </a:r>
            <a:r>
              <a:rPr lang="en-GB" sz="2000" dirty="0" smtClean="0">
                <a:solidFill>
                  <a:srgbClr val="FF0000"/>
                </a:solidFill>
              </a:rPr>
              <a:t>;</a:t>
            </a:r>
            <a:endParaRPr lang="en-GB" sz="2000" dirty="0">
              <a:solidFill>
                <a:srgbClr val="FF0000"/>
              </a:solidFill>
            </a:endParaRPr>
          </a:p>
          <a:p>
            <a:pPr eaLnBrk="1" hangingPunct="1">
              <a:defRPr/>
            </a:pPr>
            <a:r>
              <a:rPr lang="en-GB" sz="2000" dirty="0">
                <a:solidFill>
                  <a:srgbClr val="FF0000"/>
                </a:solidFill>
              </a:rPr>
              <a:t>R10 investigate and challenge the variation in the use of attendance codes;</a:t>
            </a:r>
          </a:p>
          <a:p>
            <a:pPr marL="0" indent="0" eaLnBrk="1" hangingPunct="1">
              <a:buFontTx/>
              <a:buNone/>
              <a:defRPr/>
            </a:pPr>
            <a:endParaRPr lang="en-GB" sz="2000" dirty="0"/>
          </a:p>
        </p:txBody>
      </p:sp>
      <p:sp>
        <p:nvSpPr>
          <p:cNvPr id="48131" name="Rectangle 3"/>
          <p:cNvSpPr>
            <a:spLocks noChangeArrowheads="1"/>
          </p:cNvSpPr>
          <p:nvPr/>
        </p:nvSpPr>
        <p:spPr bwMode="auto">
          <a:xfrm>
            <a:off x="4572000" y="1484313"/>
            <a:ext cx="4176713" cy="4479925"/>
          </a:xfrm>
          <a:prstGeom prst="rect">
            <a:avLst/>
          </a:prstGeom>
          <a:noFill/>
          <a:ln w="9525">
            <a:noFill/>
            <a:miter lim="800000"/>
            <a:headEnd/>
            <a:tailEnd/>
          </a:ln>
        </p:spPr>
        <p:txBody>
          <a:bodyPr>
            <a:spAutoFit/>
          </a:bodyPr>
          <a:lstStyle/>
          <a:p>
            <a:r>
              <a:rPr lang="en-GB" sz="2000" b="1">
                <a:solidFill>
                  <a:srgbClr val="015284"/>
                </a:solidFill>
              </a:rPr>
              <a:t>Dylai awdurdodau lleol:</a:t>
            </a:r>
            <a:endParaRPr lang="en-GB" sz="2000">
              <a:solidFill>
                <a:srgbClr val="015284"/>
              </a:solidFill>
            </a:endParaRPr>
          </a:p>
          <a:p>
            <a:pPr>
              <a:buFont typeface="Arial" charset="0"/>
              <a:buChar char="•"/>
            </a:pPr>
            <a:r>
              <a:rPr lang="en-GB" sz="2000">
                <a:solidFill>
                  <a:srgbClr val="015284"/>
                </a:solidFill>
              </a:rPr>
              <a:t>A8 ddarparu hyfforddiant i ysgolion ar ddeall a dadansoddi data presenoldeb ac arweiniad clir ar ddefnyddio codau presenoldeb yn gywir;</a:t>
            </a:r>
          </a:p>
          <a:p>
            <a:pPr>
              <a:buFont typeface="Arial" charset="0"/>
              <a:buChar char="•"/>
            </a:pPr>
            <a:endParaRPr lang="en-GB" sz="400">
              <a:solidFill>
                <a:srgbClr val="015284"/>
              </a:solidFill>
            </a:endParaRPr>
          </a:p>
          <a:p>
            <a:pPr>
              <a:buFont typeface="Arial" charset="0"/>
              <a:buChar char="•"/>
            </a:pPr>
            <a:r>
              <a:rPr lang="en-GB" sz="2000">
                <a:solidFill>
                  <a:srgbClr val="015284"/>
                </a:solidFill>
              </a:rPr>
              <a:t>A9 dadansoddi patrymau presenoldeb i lywio strategaeth gorfforaethol i wella presenoldeb disgyblion, yn enwedig y rheini o grwpiau sy’n agored i niwed;</a:t>
            </a:r>
          </a:p>
          <a:p>
            <a:pPr>
              <a:buFont typeface="Arial" charset="0"/>
              <a:buChar char="•"/>
            </a:pPr>
            <a:endParaRPr lang="en-GB" sz="400">
              <a:solidFill>
                <a:srgbClr val="015284"/>
              </a:solidFill>
            </a:endParaRPr>
          </a:p>
          <a:p>
            <a:pPr>
              <a:buFont typeface="Arial" charset="0"/>
              <a:buChar char="•"/>
            </a:pPr>
            <a:r>
              <a:rPr lang="en-GB" sz="2000">
                <a:solidFill>
                  <a:srgbClr val="015284"/>
                </a:solidFill>
              </a:rPr>
              <a:t>A10 ymchwilio i’r amrywio o ran defnyddio codau presenoldeb a herio hynny;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50178" name="Rectangle 3"/>
          <p:cNvSpPr>
            <a:spLocks noGrp="1" noChangeArrowheads="1"/>
          </p:cNvSpPr>
          <p:nvPr>
            <p:ph type="body" sz="half" idx="1"/>
          </p:nvPr>
        </p:nvSpPr>
        <p:spPr>
          <a:xfrm>
            <a:off x="250825" y="1484313"/>
            <a:ext cx="4321175" cy="4868862"/>
          </a:xfrm>
        </p:spPr>
        <p:txBody>
          <a:bodyPr/>
          <a:lstStyle/>
          <a:p>
            <a:pPr eaLnBrk="1" hangingPunct="1"/>
            <a:r>
              <a:rPr lang="en-GB" sz="2000" dirty="0" smtClean="0">
                <a:solidFill>
                  <a:srgbClr val="FF0000"/>
                </a:solidFill>
              </a:rPr>
              <a:t>R11 improve the knowledge that schools have of national priorities, initiatives and grants; and</a:t>
            </a:r>
          </a:p>
          <a:p>
            <a:pPr eaLnBrk="1" hangingPunct="1"/>
            <a:r>
              <a:rPr lang="en-GB" sz="2000" dirty="0" smtClean="0">
                <a:solidFill>
                  <a:srgbClr val="FF0000"/>
                </a:solidFill>
              </a:rPr>
              <a:t>R12 identify and share exemplar practice within and beyond consortia boundaries;</a:t>
            </a:r>
          </a:p>
          <a:p>
            <a:pPr eaLnBrk="1" hangingPunct="1"/>
            <a:r>
              <a:rPr lang="en-GB" sz="2000" dirty="0">
                <a:solidFill>
                  <a:srgbClr val="FF0000"/>
                </a:solidFill>
              </a:rPr>
              <a:t>R13 ensure that school improvement services are aware of and use knowledge held by education welfare services</a:t>
            </a:r>
            <a:endParaRPr lang="en-GB" sz="2000" dirty="0" smtClean="0">
              <a:solidFill>
                <a:srgbClr val="FF0000"/>
              </a:solidFill>
            </a:endParaRPr>
          </a:p>
        </p:txBody>
      </p:sp>
      <p:sp>
        <p:nvSpPr>
          <p:cNvPr id="50179" name="Rectangle 3"/>
          <p:cNvSpPr>
            <a:spLocks noChangeArrowheads="1"/>
          </p:cNvSpPr>
          <p:nvPr/>
        </p:nvSpPr>
        <p:spPr bwMode="auto">
          <a:xfrm>
            <a:off x="4787900" y="1700213"/>
            <a:ext cx="3887788" cy="234632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A11 gwella’r wybodaeth sydd gan ysgolion am flaenoriaethau, mentrau a grantiau cenedlaethol; ac</a:t>
            </a:r>
          </a:p>
          <a:p>
            <a:pPr marL="361950" indent="-361950">
              <a:buFont typeface="Arial" charset="0"/>
              <a:buChar char="•"/>
            </a:pPr>
            <a:endParaRPr lang="en-GB" sz="400">
              <a:solidFill>
                <a:srgbClr val="015284"/>
              </a:solidFill>
            </a:endParaRP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A12 nodi a rhannu arfer enghreifftiol o fewn ffiniau consortia a thu hwnt;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79438" y="1530350"/>
            <a:ext cx="3810000" cy="4114800"/>
          </a:xfrm>
        </p:spPr>
        <p:txBody>
          <a:bodyPr/>
          <a:lstStyle/>
          <a:p>
            <a:pPr marL="0" indent="0" eaLnBrk="1" hangingPunct="1">
              <a:buFontTx/>
              <a:buNone/>
              <a:defRPr/>
            </a:pPr>
            <a:r>
              <a:rPr lang="en-GB" sz="2000" b="1" dirty="0">
                <a:solidFill>
                  <a:srgbClr val="FF0000"/>
                </a:solidFill>
              </a:rPr>
              <a:t>Welsh Government should</a:t>
            </a:r>
            <a:r>
              <a:rPr lang="en-GB" sz="2000" b="1" dirty="0" smtClean="0">
                <a:solidFill>
                  <a:srgbClr val="FF0000"/>
                </a:solidFill>
              </a:rPr>
              <a:t>:</a:t>
            </a:r>
            <a:endParaRPr lang="en-GB" sz="2000" dirty="0">
              <a:solidFill>
                <a:srgbClr val="FF0000"/>
              </a:solidFill>
            </a:endParaRPr>
          </a:p>
          <a:p>
            <a:pPr eaLnBrk="1" hangingPunct="1">
              <a:defRPr/>
            </a:pPr>
            <a:r>
              <a:rPr lang="en-GB" sz="2000" dirty="0" smtClean="0">
                <a:solidFill>
                  <a:srgbClr val="FF0000"/>
                </a:solidFill>
              </a:rPr>
              <a:t>R14 </a:t>
            </a:r>
            <a:r>
              <a:rPr lang="en-GB" sz="2000" dirty="0">
                <a:solidFill>
                  <a:srgbClr val="FF0000"/>
                </a:solidFill>
              </a:rPr>
              <a:t>provide clarity around the responsibility for attendance within local authorities and regional consortia; </a:t>
            </a:r>
            <a:r>
              <a:rPr lang="en-GB" sz="2000" dirty="0" smtClean="0">
                <a:solidFill>
                  <a:srgbClr val="FF0000"/>
                </a:solidFill>
              </a:rPr>
              <a:t>and</a:t>
            </a:r>
            <a:endParaRPr lang="en-GB" sz="2000" dirty="0">
              <a:solidFill>
                <a:srgbClr val="FF0000"/>
              </a:solidFill>
            </a:endParaRPr>
          </a:p>
          <a:p>
            <a:pPr eaLnBrk="1" hangingPunct="1">
              <a:defRPr/>
            </a:pPr>
            <a:r>
              <a:rPr lang="en-GB" sz="2000" dirty="0" smtClean="0">
                <a:solidFill>
                  <a:srgbClr val="FF0000"/>
                </a:solidFill>
              </a:rPr>
              <a:t>R15 as </a:t>
            </a:r>
            <a:r>
              <a:rPr lang="en-GB" sz="2000" dirty="0">
                <a:solidFill>
                  <a:srgbClr val="FF0000"/>
                </a:solidFill>
              </a:rPr>
              <a:t>part of the attendance analysis framework, continue to provide and publish comprehensive analyses of attendance data for local authorities and regional consortia. </a:t>
            </a:r>
            <a:endParaRPr lang="en-GB" dirty="0">
              <a:solidFill>
                <a:srgbClr val="FF0000"/>
              </a:solidFill>
            </a:endParaRPr>
          </a:p>
          <a:p>
            <a:pPr eaLnBrk="1" hangingPunct="1">
              <a:defRPr/>
            </a:pPr>
            <a:endParaRPr lang="en-GB" dirty="0">
              <a:solidFill>
                <a:schemeClr val="accent1"/>
              </a:solidFill>
            </a:endParaRPr>
          </a:p>
        </p:txBody>
      </p:sp>
      <p:sp>
        <p:nvSpPr>
          <p:cNvPr id="52226" name="Content Placeholder 3"/>
          <p:cNvSpPr>
            <a:spLocks noGrp="1"/>
          </p:cNvSpPr>
          <p:nvPr>
            <p:ph sz="half" idx="2"/>
          </p:nvPr>
        </p:nvSpPr>
        <p:spPr>
          <a:xfrm>
            <a:off x="4787900" y="1530350"/>
            <a:ext cx="3810000" cy="4114800"/>
          </a:xfrm>
        </p:spPr>
        <p:txBody>
          <a:bodyPr/>
          <a:lstStyle/>
          <a:p>
            <a:pPr marL="0" indent="0" eaLnBrk="1" hangingPunct="1">
              <a:buFontTx/>
              <a:buNone/>
            </a:pPr>
            <a:r>
              <a:rPr lang="en-GB" sz="2000" b="1" dirty="0" err="1" smtClean="0"/>
              <a:t>Dylai</a:t>
            </a:r>
            <a:r>
              <a:rPr lang="en-GB" sz="2000" b="1" dirty="0" smtClean="0"/>
              <a:t> </a:t>
            </a:r>
            <a:r>
              <a:rPr lang="en-GB" sz="2000" b="1" dirty="0" err="1" smtClean="0"/>
              <a:t>Llywodraeth</a:t>
            </a:r>
            <a:r>
              <a:rPr lang="en-GB" sz="2000" b="1" dirty="0" smtClean="0"/>
              <a:t> </a:t>
            </a:r>
            <a:r>
              <a:rPr lang="en-GB" sz="2000" b="1" dirty="0" err="1" smtClean="0"/>
              <a:t>Cymru</a:t>
            </a:r>
            <a:r>
              <a:rPr lang="en-GB" sz="2000" b="1" dirty="0" smtClean="0"/>
              <a:t>:</a:t>
            </a:r>
            <a:endParaRPr lang="en-GB" sz="2000" dirty="0" smtClean="0"/>
          </a:p>
          <a:p>
            <a:pPr marL="0" indent="0" eaLnBrk="1" hangingPunct="1"/>
            <a:r>
              <a:rPr lang="en-GB" sz="2000" dirty="0" smtClean="0"/>
              <a:t>A14 </a:t>
            </a:r>
            <a:r>
              <a:rPr lang="en-GB" sz="2000" dirty="0" err="1" smtClean="0"/>
              <a:t>ddarparu</a:t>
            </a:r>
            <a:r>
              <a:rPr lang="en-GB" sz="2000" dirty="0" smtClean="0"/>
              <a:t> </a:t>
            </a:r>
            <a:r>
              <a:rPr lang="en-GB" sz="2000" dirty="0" err="1" smtClean="0"/>
              <a:t>eglurder</a:t>
            </a:r>
            <a:r>
              <a:rPr lang="en-GB" sz="2000" dirty="0" smtClean="0"/>
              <a:t> </a:t>
            </a:r>
            <a:r>
              <a:rPr lang="en-GB" sz="2000" dirty="0" err="1" smtClean="0"/>
              <a:t>yngl</a:t>
            </a:r>
            <a:r>
              <a:rPr lang="cy-GB" sz="2000" dirty="0" err="1" smtClean="0"/>
              <a:t>ŷn</a:t>
            </a:r>
            <a:r>
              <a:rPr lang="cy-GB" sz="2000" dirty="0" smtClean="0"/>
              <a:t> </a:t>
            </a:r>
            <a:r>
              <a:rPr lang="cy-GB" sz="2000" dirty="0" err="1" smtClean="0"/>
              <a:t>â’r</a:t>
            </a:r>
            <a:r>
              <a:rPr lang="en-GB" sz="2000" dirty="0" smtClean="0"/>
              <a:t> </a:t>
            </a:r>
            <a:r>
              <a:rPr lang="en-GB" sz="2000" dirty="0" err="1" smtClean="0"/>
              <a:t>cyfrifoldeb</a:t>
            </a:r>
            <a:r>
              <a:rPr lang="en-GB" sz="2000" dirty="0" smtClean="0"/>
              <a:t> am </a:t>
            </a:r>
            <a:r>
              <a:rPr lang="en-GB" sz="2000" dirty="0" err="1" smtClean="0"/>
              <a:t>bresenoldeb</a:t>
            </a:r>
            <a:r>
              <a:rPr lang="en-GB" sz="2000" dirty="0" smtClean="0"/>
              <a:t> o </a:t>
            </a:r>
            <a:r>
              <a:rPr lang="en-GB" sz="2000" dirty="0" err="1" smtClean="0"/>
              <a:t>fewn</a:t>
            </a:r>
            <a:r>
              <a:rPr lang="en-GB" sz="2000" dirty="0" smtClean="0"/>
              <a:t> </a:t>
            </a:r>
            <a:r>
              <a:rPr lang="en-GB" sz="2000" dirty="0" err="1" smtClean="0"/>
              <a:t>awdurdodau</a:t>
            </a:r>
            <a:r>
              <a:rPr lang="en-GB" sz="2000" dirty="0" smtClean="0"/>
              <a:t> </a:t>
            </a:r>
            <a:r>
              <a:rPr lang="en-GB" sz="2000" dirty="0" err="1" smtClean="0"/>
              <a:t>lleol</a:t>
            </a:r>
            <a:r>
              <a:rPr lang="en-GB" sz="2000" dirty="0" smtClean="0"/>
              <a:t> a </a:t>
            </a:r>
            <a:r>
              <a:rPr lang="en-GB" sz="2000" dirty="0" err="1" smtClean="0"/>
              <a:t>chonsortia</a:t>
            </a:r>
            <a:r>
              <a:rPr lang="en-GB" sz="2000" dirty="0" smtClean="0"/>
              <a:t> </a:t>
            </a:r>
            <a:r>
              <a:rPr lang="en-GB" sz="2000" dirty="0" err="1" smtClean="0"/>
              <a:t>rhanbarthol</a:t>
            </a:r>
            <a:r>
              <a:rPr lang="en-GB" sz="2000" dirty="0" smtClean="0"/>
              <a:t>; ac</a:t>
            </a:r>
          </a:p>
          <a:p>
            <a:pPr marL="0" indent="0" eaLnBrk="1" hangingPunct="1"/>
            <a:r>
              <a:rPr lang="en-GB" sz="2000" dirty="0" smtClean="0"/>
              <a:t>A15 </a:t>
            </a:r>
            <a:r>
              <a:rPr lang="en-GB" sz="2000" dirty="0" err="1" smtClean="0"/>
              <a:t>parhau</a:t>
            </a:r>
            <a:r>
              <a:rPr lang="en-GB" sz="2000" dirty="0" smtClean="0"/>
              <a:t> </a:t>
            </a:r>
            <a:r>
              <a:rPr lang="en-GB" sz="2000" dirty="0" err="1" smtClean="0"/>
              <a:t>i</a:t>
            </a:r>
            <a:r>
              <a:rPr lang="en-GB" sz="2000" dirty="0" smtClean="0"/>
              <a:t> </a:t>
            </a:r>
            <a:r>
              <a:rPr lang="en-GB" sz="2000" dirty="0" err="1" smtClean="0"/>
              <a:t>ddarparu</a:t>
            </a:r>
            <a:r>
              <a:rPr lang="en-GB" sz="2000" dirty="0" smtClean="0"/>
              <a:t> a </a:t>
            </a:r>
            <a:r>
              <a:rPr lang="en-GB" sz="2000" dirty="0" err="1" smtClean="0"/>
              <a:t>chyhoeddi</a:t>
            </a:r>
            <a:r>
              <a:rPr lang="en-GB" sz="2000" dirty="0" smtClean="0"/>
              <a:t> </a:t>
            </a:r>
            <a:r>
              <a:rPr lang="en-GB" sz="2000" dirty="0" err="1" smtClean="0"/>
              <a:t>dadansoddiadau</a:t>
            </a:r>
            <a:r>
              <a:rPr lang="en-GB" sz="2000" dirty="0" smtClean="0"/>
              <a:t> </a:t>
            </a:r>
            <a:r>
              <a:rPr lang="en-GB" sz="2000" dirty="0" err="1" smtClean="0"/>
              <a:t>cynhwysfawr</a:t>
            </a:r>
            <a:r>
              <a:rPr lang="en-GB" sz="2000" dirty="0" smtClean="0"/>
              <a:t> o </a:t>
            </a:r>
            <a:r>
              <a:rPr lang="en-GB" sz="2000" dirty="0" err="1" smtClean="0"/>
              <a:t>ddata</a:t>
            </a:r>
            <a:r>
              <a:rPr lang="en-GB" sz="2000" dirty="0" smtClean="0"/>
              <a:t> </a:t>
            </a:r>
            <a:r>
              <a:rPr lang="en-GB" sz="2000" dirty="0" err="1" smtClean="0"/>
              <a:t>presenoldeb</a:t>
            </a:r>
            <a:r>
              <a:rPr lang="en-GB" sz="2000" dirty="0" smtClean="0"/>
              <a:t> </a:t>
            </a:r>
            <a:r>
              <a:rPr lang="en-GB" sz="2000" dirty="0" err="1" smtClean="0"/>
              <a:t>ar</a:t>
            </a:r>
            <a:r>
              <a:rPr lang="en-GB" sz="2000" dirty="0" smtClean="0"/>
              <a:t> </a:t>
            </a:r>
            <a:r>
              <a:rPr lang="en-GB" sz="2000" dirty="0" err="1" smtClean="0"/>
              <a:t>gyfer</a:t>
            </a:r>
            <a:r>
              <a:rPr lang="en-GB" sz="2000" dirty="0" smtClean="0"/>
              <a:t> </a:t>
            </a:r>
            <a:r>
              <a:rPr lang="en-GB" sz="2000" dirty="0" err="1" smtClean="0"/>
              <a:t>awdurdodau</a:t>
            </a:r>
            <a:r>
              <a:rPr lang="en-GB" sz="2000" dirty="0" smtClean="0"/>
              <a:t> </a:t>
            </a:r>
            <a:r>
              <a:rPr lang="en-GB" sz="2000" dirty="0" err="1" smtClean="0"/>
              <a:t>lleol</a:t>
            </a:r>
            <a:r>
              <a:rPr lang="en-GB" sz="2000" dirty="0" smtClean="0"/>
              <a:t> a </a:t>
            </a:r>
            <a:r>
              <a:rPr lang="en-GB" sz="2000" dirty="0" err="1" smtClean="0"/>
              <a:t>chonsortia</a:t>
            </a:r>
            <a:r>
              <a:rPr lang="en-GB" sz="2000" dirty="0" smtClean="0"/>
              <a:t> </a:t>
            </a:r>
            <a:r>
              <a:rPr lang="en-GB" sz="2000" dirty="0" err="1" smtClean="0"/>
              <a:t>rhanbarthol</a:t>
            </a:r>
            <a:r>
              <a:rPr lang="en-GB" sz="2000" dirty="0" smtClean="0"/>
              <a:t>.  </a:t>
            </a:r>
          </a:p>
          <a:p>
            <a:pPr marL="0" indent="0" eaLnBrk="1" hangingPunct="1"/>
            <a:endParaRPr lang="en-GB" dirty="0" smtClean="0"/>
          </a:p>
        </p:txBody>
      </p:sp>
      <p:pic>
        <p:nvPicPr>
          <p:cNvPr id="52227" name="Picture 2"/>
          <p:cNvPicPr>
            <a:picLocks noChangeAspect="1" noChangeArrowheads="1"/>
          </p:cNvPicPr>
          <p:nvPr/>
        </p:nvPicPr>
        <p:blipFill>
          <a:blip r:embed="rId3"/>
          <a:srcRect/>
          <a:stretch>
            <a:fillRect/>
          </a:stretch>
        </p:blipFill>
        <p:spPr bwMode="auto">
          <a:xfrm>
            <a:off x="2484438" y="188913"/>
            <a:ext cx="3895725" cy="1341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0" y="188913"/>
            <a:ext cx="7772400" cy="863600"/>
          </a:xfrm>
        </p:spPr>
        <p:txBody>
          <a:bodyPr/>
          <a:lstStyle/>
          <a:p>
            <a:pPr eaLnBrk="1" hangingPunct="1"/>
            <a:r>
              <a:rPr lang="en-GB" sz="3600" smtClean="0"/>
              <a:t>Background </a:t>
            </a:r>
            <a:r>
              <a:rPr lang="en-GB" sz="3600" smtClean="0">
                <a:solidFill>
                  <a:srgbClr val="015284"/>
                </a:solidFill>
              </a:rPr>
              <a:t>Cefndir</a:t>
            </a:r>
            <a:endParaRPr lang="en-GB" sz="3600" b="1" smtClean="0">
              <a:solidFill>
                <a:srgbClr val="015284"/>
              </a:solidFill>
            </a:endParaRPr>
          </a:p>
        </p:txBody>
      </p:sp>
      <p:sp>
        <p:nvSpPr>
          <p:cNvPr id="17410" name="Content Placeholder 3"/>
          <p:cNvSpPr>
            <a:spLocks noGrp="1"/>
          </p:cNvSpPr>
          <p:nvPr>
            <p:ph sz="half" idx="2"/>
          </p:nvPr>
        </p:nvSpPr>
        <p:spPr>
          <a:xfrm>
            <a:off x="250825" y="981075"/>
            <a:ext cx="4105275" cy="5616575"/>
          </a:xfrm>
        </p:spPr>
        <p:txBody>
          <a:bodyPr/>
          <a:lstStyle/>
          <a:p>
            <a:pPr eaLnBrk="1" hangingPunct="1"/>
            <a:r>
              <a:rPr lang="en-GB" sz="2000" smtClean="0">
                <a:solidFill>
                  <a:srgbClr val="D60134"/>
                </a:solidFill>
              </a:rPr>
              <a:t>Improving attendance has been subject to a range of national reviews, policies and initiatives over recent years, including:</a:t>
            </a:r>
          </a:p>
          <a:p>
            <a:pPr eaLnBrk="1" hangingPunct="1"/>
            <a:r>
              <a:rPr lang="en-GB" sz="2000" smtClean="0">
                <a:solidFill>
                  <a:srgbClr val="D60134"/>
                </a:solidFill>
              </a:rPr>
              <a:t>National review of behaviour and attendance (NBAR) (2008) and action plan (2009), revised (2011)</a:t>
            </a:r>
          </a:p>
          <a:p>
            <a:pPr eaLnBrk="1" hangingPunct="1"/>
            <a:r>
              <a:rPr lang="en-GB" sz="2000" smtClean="0">
                <a:solidFill>
                  <a:srgbClr val="D60134"/>
                </a:solidFill>
              </a:rPr>
              <a:t>Minister for Education’s “Teaching Makes a Difference Address” (February 2011)</a:t>
            </a:r>
          </a:p>
          <a:p>
            <a:pPr eaLnBrk="1" hangingPunct="1"/>
            <a:r>
              <a:rPr lang="en-GB" sz="2000" smtClean="0">
                <a:solidFill>
                  <a:srgbClr val="D60134"/>
                </a:solidFill>
              </a:rPr>
              <a:t>Welsh Government – All Wales Attendance Analysis Framework (2012)</a:t>
            </a:r>
          </a:p>
          <a:p>
            <a:pPr eaLnBrk="1" hangingPunct="1"/>
            <a:r>
              <a:rPr lang="en-GB" sz="2000" smtClean="0">
                <a:solidFill>
                  <a:srgbClr val="D60134"/>
                </a:solidFill>
              </a:rPr>
              <a:t>Secondary school banding (2011)</a:t>
            </a:r>
          </a:p>
        </p:txBody>
      </p:sp>
      <p:sp>
        <p:nvSpPr>
          <p:cNvPr id="17411" name="Rectangle 3"/>
          <p:cNvSpPr>
            <a:spLocks noChangeArrowheads="1"/>
          </p:cNvSpPr>
          <p:nvPr/>
        </p:nvSpPr>
        <p:spPr bwMode="auto">
          <a:xfrm>
            <a:off x="4356100" y="1412875"/>
            <a:ext cx="4537075" cy="527367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 gwella presenoldeb wedi bod yn destun amryw o adolygiadau, polisïau a mentrau cenedlaethol dros y blynyddoedd diwethaf, yn cynnwys:</a:t>
            </a:r>
          </a:p>
          <a:p>
            <a:pPr marL="361950" indent="-361950">
              <a:buFont typeface="Arial" charset="0"/>
              <a:buChar char="•"/>
            </a:pPr>
            <a:r>
              <a:rPr lang="en-GB" sz="2000">
                <a:solidFill>
                  <a:srgbClr val="015284"/>
                </a:solidFill>
              </a:rPr>
              <a:t>Adolygiad cenedlaethol o ymddygiad a phresenoldeb (2008) a chynllun gweithredu (2009), adolygiad (2011)</a:t>
            </a:r>
          </a:p>
          <a:p>
            <a:pPr marL="361950" indent="-361950">
              <a:buFont typeface="Arial" charset="0"/>
              <a:buChar char="•"/>
            </a:pPr>
            <a:r>
              <a:rPr lang="en-GB" sz="2000">
                <a:solidFill>
                  <a:srgbClr val="015284"/>
                </a:solidFill>
              </a:rPr>
              <a:t>“Anerchiad mae Addysgu yn Gwneud Gwahaniaeth” y Gweinidog Addysg (Chwefror 2011)</a:t>
            </a:r>
          </a:p>
          <a:p>
            <a:pPr marL="361950" indent="-361950">
              <a:buFont typeface="Arial" charset="0"/>
              <a:buChar char="•"/>
            </a:pPr>
            <a:r>
              <a:rPr lang="en-GB" sz="2000">
                <a:solidFill>
                  <a:srgbClr val="015284"/>
                </a:solidFill>
              </a:rPr>
              <a:t>Llywodraeth Cymru – Fframwaith Dadansoddi Presenoldeb ar gyfer Cymru Gyfan (2012)</a:t>
            </a:r>
          </a:p>
          <a:p>
            <a:pPr marL="361950" indent="-361950">
              <a:buFont typeface="Arial" charset="0"/>
              <a:buChar char="•"/>
            </a:pPr>
            <a:r>
              <a:rPr lang="en-GB" sz="2000">
                <a:solidFill>
                  <a:srgbClr val="015284"/>
                </a:solidFill>
              </a:rPr>
              <a:t>Bandio ysgolion uwchradd (2011)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84213" y="0"/>
            <a:ext cx="7339012" cy="1196975"/>
          </a:xfrm>
        </p:spPr>
        <p:txBody>
          <a:bodyPr/>
          <a:lstStyle/>
          <a:p>
            <a:pPr eaLnBrk="1" hangingPunct="1"/>
            <a:r>
              <a:rPr lang="en-GB" sz="4000" smtClean="0"/>
              <a:t>Best practice</a:t>
            </a:r>
            <a:br>
              <a:rPr lang="en-GB" sz="4000" smtClean="0"/>
            </a:br>
            <a:r>
              <a:rPr lang="en-GB" sz="4000" smtClean="0">
                <a:solidFill>
                  <a:srgbClr val="015284"/>
                </a:solidFill>
              </a:rPr>
              <a:t>Arfer orau</a:t>
            </a:r>
          </a:p>
        </p:txBody>
      </p:sp>
      <p:sp>
        <p:nvSpPr>
          <p:cNvPr id="15363" name="Content Placeholder 2"/>
          <p:cNvSpPr>
            <a:spLocks noGrp="1"/>
          </p:cNvSpPr>
          <p:nvPr>
            <p:ph sz="half" idx="1"/>
          </p:nvPr>
        </p:nvSpPr>
        <p:spPr>
          <a:xfrm>
            <a:off x="107950" y="1125538"/>
            <a:ext cx="4457700" cy="5588000"/>
          </a:xfrm>
        </p:spPr>
        <p:txBody>
          <a:bodyPr/>
          <a:lstStyle/>
          <a:p>
            <a:pPr marL="0" indent="0" eaLnBrk="1" hangingPunct="1">
              <a:buFontTx/>
              <a:buNone/>
              <a:defRPr/>
            </a:pPr>
            <a:r>
              <a:rPr lang="en-GB" sz="1600" b="1" dirty="0" smtClean="0">
                <a:solidFill>
                  <a:srgbClr val="FF0000"/>
                </a:solidFill>
              </a:rPr>
              <a:t>Cardiff Council and </a:t>
            </a:r>
            <a:r>
              <a:rPr lang="en-GB" sz="1600" b="1" dirty="0" err="1" smtClean="0">
                <a:solidFill>
                  <a:srgbClr val="FF0000"/>
                </a:solidFill>
              </a:rPr>
              <a:t>Fitzalan</a:t>
            </a:r>
            <a:r>
              <a:rPr lang="en-GB" sz="1600" b="1" dirty="0" smtClean="0">
                <a:solidFill>
                  <a:srgbClr val="FF0000"/>
                </a:solidFill>
              </a:rPr>
              <a:t> High School.</a:t>
            </a:r>
            <a:r>
              <a:rPr lang="en-GB" sz="1600" dirty="0">
                <a:solidFill>
                  <a:srgbClr val="FF0000"/>
                </a:solidFill>
              </a:rPr>
              <a:t> </a:t>
            </a:r>
            <a:r>
              <a:rPr lang="en-GB" sz="1600" b="1" dirty="0">
                <a:solidFill>
                  <a:srgbClr val="FF0000"/>
                </a:solidFill>
              </a:rPr>
              <a:t>Actions – </a:t>
            </a:r>
            <a:endParaRPr lang="en-GB" sz="1600" b="1" dirty="0" smtClean="0">
              <a:solidFill>
                <a:srgbClr val="FF0000"/>
              </a:solidFill>
            </a:endParaRPr>
          </a:p>
          <a:p>
            <a:pPr eaLnBrk="1" hangingPunct="1">
              <a:defRPr/>
            </a:pPr>
            <a:r>
              <a:rPr lang="en-GB" sz="1600" dirty="0" smtClean="0">
                <a:solidFill>
                  <a:srgbClr val="FF0000"/>
                </a:solidFill>
              </a:rPr>
              <a:t>LA re-organised central support;</a:t>
            </a:r>
          </a:p>
          <a:p>
            <a:pPr eaLnBrk="1" hangingPunct="1">
              <a:defRPr/>
            </a:pPr>
            <a:r>
              <a:rPr lang="en-GB" sz="1600" dirty="0">
                <a:solidFill>
                  <a:srgbClr val="FF0000"/>
                </a:solidFill>
              </a:rPr>
              <a:t>f</a:t>
            </a:r>
            <a:r>
              <a:rPr lang="en-GB" sz="1600" dirty="0" smtClean="0">
                <a:solidFill>
                  <a:srgbClr val="FF0000"/>
                </a:solidFill>
              </a:rPr>
              <a:t>unding delegated to secondary schools; and</a:t>
            </a:r>
          </a:p>
          <a:p>
            <a:pPr eaLnBrk="1" hangingPunct="1">
              <a:defRPr/>
            </a:pPr>
            <a:r>
              <a:rPr lang="en-GB" sz="1600" dirty="0">
                <a:solidFill>
                  <a:srgbClr val="FF0000"/>
                </a:solidFill>
              </a:rPr>
              <a:t>w</a:t>
            </a:r>
            <a:r>
              <a:rPr lang="en-GB" sz="1600" dirty="0" smtClean="0">
                <a:solidFill>
                  <a:srgbClr val="FF0000"/>
                </a:solidFill>
              </a:rPr>
              <a:t>orking group developed consistency framework.</a:t>
            </a:r>
          </a:p>
          <a:p>
            <a:pPr marL="0" indent="0" eaLnBrk="1" hangingPunct="1">
              <a:buFontTx/>
              <a:buNone/>
              <a:defRPr/>
            </a:pPr>
            <a:r>
              <a:rPr lang="en-GB" sz="1600" b="1" dirty="0" smtClean="0">
                <a:solidFill>
                  <a:srgbClr val="FF0000"/>
                </a:solidFill>
              </a:rPr>
              <a:t>Impact – </a:t>
            </a:r>
          </a:p>
          <a:p>
            <a:pPr eaLnBrk="1" hangingPunct="1">
              <a:defRPr/>
            </a:pPr>
            <a:r>
              <a:rPr lang="en-GB" sz="1600" dirty="0" smtClean="0">
                <a:solidFill>
                  <a:srgbClr val="FF0000"/>
                </a:solidFill>
              </a:rPr>
              <a:t>overall </a:t>
            </a:r>
            <a:r>
              <a:rPr lang="en-GB" sz="1600" dirty="0">
                <a:solidFill>
                  <a:srgbClr val="FF0000"/>
                </a:solidFill>
              </a:rPr>
              <a:t>increase of 2.5 percentage points </a:t>
            </a:r>
            <a:r>
              <a:rPr lang="en-GB" sz="1600" dirty="0" smtClean="0">
                <a:solidFill>
                  <a:srgbClr val="FF0000"/>
                </a:solidFill>
              </a:rPr>
              <a:t>in </a:t>
            </a:r>
            <a:r>
              <a:rPr lang="en-GB" sz="1600" dirty="0">
                <a:solidFill>
                  <a:srgbClr val="FF0000"/>
                </a:solidFill>
              </a:rPr>
              <a:t>secondary </a:t>
            </a:r>
            <a:r>
              <a:rPr lang="en-GB" sz="1600" dirty="0" smtClean="0">
                <a:solidFill>
                  <a:srgbClr val="FF0000"/>
                </a:solidFill>
              </a:rPr>
              <a:t>attendance to 92.9% (2010-2013);</a:t>
            </a:r>
          </a:p>
          <a:p>
            <a:pPr eaLnBrk="1" hangingPunct="1">
              <a:defRPr/>
            </a:pPr>
            <a:r>
              <a:rPr lang="en-GB" sz="1600" dirty="0">
                <a:solidFill>
                  <a:srgbClr val="FF0000"/>
                </a:solidFill>
              </a:rPr>
              <a:t>r</a:t>
            </a:r>
            <a:r>
              <a:rPr lang="en-GB" sz="1600" dirty="0" smtClean="0">
                <a:solidFill>
                  <a:srgbClr val="FF0000"/>
                </a:solidFill>
              </a:rPr>
              <a:t>ank position improved from </a:t>
            </a:r>
            <a:r>
              <a:rPr lang="en-GB" sz="1600" dirty="0">
                <a:solidFill>
                  <a:srgbClr val="FF0000"/>
                </a:solidFill>
              </a:rPr>
              <a:t>21</a:t>
            </a:r>
            <a:r>
              <a:rPr lang="en-GB" sz="1600" baseline="30000" dirty="0">
                <a:solidFill>
                  <a:srgbClr val="FF0000"/>
                </a:solidFill>
              </a:rPr>
              <a:t>st</a:t>
            </a:r>
            <a:r>
              <a:rPr lang="en-GB" sz="1600" dirty="0">
                <a:solidFill>
                  <a:srgbClr val="FF0000"/>
                </a:solidFill>
              </a:rPr>
              <a:t> to 9</a:t>
            </a:r>
            <a:r>
              <a:rPr lang="en-GB" sz="1600" baseline="30000" dirty="0">
                <a:solidFill>
                  <a:srgbClr val="FF0000"/>
                </a:solidFill>
              </a:rPr>
              <a:t>th</a:t>
            </a:r>
            <a:r>
              <a:rPr lang="en-GB" sz="1600" dirty="0">
                <a:solidFill>
                  <a:srgbClr val="FF0000"/>
                </a:solidFill>
              </a:rPr>
              <a:t> </a:t>
            </a:r>
            <a:r>
              <a:rPr lang="en-GB" sz="1600" dirty="0" smtClean="0">
                <a:solidFill>
                  <a:srgbClr val="FF0000"/>
                </a:solidFill>
              </a:rPr>
              <a:t> (2010-2013);</a:t>
            </a:r>
          </a:p>
          <a:p>
            <a:pPr eaLnBrk="1" hangingPunct="1">
              <a:defRPr/>
            </a:pPr>
            <a:r>
              <a:rPr lang="en-GB" sz="1600" dirty="0">
                <a:solidFill>
                  <a:srgbClr val="FF0000"/>
                </a:solidFill>
              </a:rPr>
              <a:t>a</a:t>
            </a:r>
            <a:r>
              <a:rPr lang="en-GB" sz="1600" dirty="0" smtClean="0">
                <a:solidFill>
                  <a:srgbClr val="FF0000"/>
                </a:solidFill>
              </a:rPr>
              <a:t>ttendance at </a:t>
            </a:r>
            <a:r>
              <a:rPr lang="en-GB" sz="1600" dirty="0" err="1" smtClean="0">
                <a:solidFill>
                  <a:srgbClr val="FF0000"/>
                </a:solidFill>
              </a:rPr>
              <a:t>Fitzalan</a:t>
            </a:r>
            <a:r>
              <a:rPr lang="en-GB" sz="1600" dirty="0" smtClean="0">
                <a:solidFill>
                  <a:srgbClr val="FF0000"/>
                </a:solidFill>
              </a:rPr>
              <a:t> improved 2.4 percentage points to 93.3% (2011-2013);</a:t>
            </a:r>
          </a:p>
          <a:p>
            <a:pPr eaLnBrk="1" hangingPunct="1">
              <a:defRPr/>
            </a:pPr>
            <a:r>
              <a:rPr lang="en-GB" sz="1600" dirty="0" smtClean="0">
                <a:solidFill>
                  <a:srgbClr val="FF0000"/>
                </a:solidFill>
              </a:rPr>
              <a:t>persistent absentees at </a:t>
            </a:r>
            <a:r>
              <a:rPr lang="en-GB" sz="1600" dirty="0" err="1" smtClean="0">
                <a:solidFill>
                  <a:srgbClr val="FF0000"/>
                </a:solidFill>
              </a:rPr>
              <a:t>Fitzalan</a:t>
            </a:r>
            <a:r>
              <a:rPr lang="en-GB" sz="1600" dirty="0" smtClean="0">
                <a:solidFill>
                  <a:srgbClr val="FF0000"/>
                </a:solidFill>
              </a:rPr>
              <a:t> reduced by 4 percentage points;</a:t>
            </a:r>
          </a:p>
          <a:p>
            <a:pPr eaLnBrk="1" hangingPunct="1">
              <a:defRPr/>
            </a:pPr>
            <a:r>
              <a:rPr lang="en-GB" sz="1600" dirty="0">
                <a:solidFill>
                  <a:srgbClr val="FF0000"/>
                </a:solidFill>
              </a:rPr>
              <a:t>i</a:t>
            </a:r>
            <a:r>
              <a:rPr lang="en-GB" sz="1600" dirty="0" smtClean="0">
                <a:solidFill>
                  <a:srgbClr val="FF0000"/>
                </a:solidFill>
              </a:rPr>
              <a:t>mproved transition between </a:t>
            </a:r>
            <a:r>
              <a:rPr lang="en-GB" sz="1600" dirty="0" err="1" smtClean="0">
                <a:solidFill>
                  <a:srgbClr val="FF0000"/>
                </a:solidFill>
              </a:rPr>
              <a:t>Fitzalan</a:t>
            </a:r>
            <a:r>
              <a:rPr lang="en-GB" sz="1600" dirty="0" smtClean="0">
                <a:solidFill>
                  <a:srgbClr val="FF0000"/>
                </a:solidFill>
              </a:rPr>
              <a:t> and feeder primaries; and</a:t>
            </a:r>
          </a:p>
          <a:p>
            <a:pPr eaLnBrk="1" hangingPunct="1">
              <a:defRPr/>
            </a:pPr>
            <a:r>
              <a:rPr lang="en-GB" sz="1600" dirty="0">
                <a:solidFill>
                  <a:srgbClr val="FF0000"/>
                </a:solidFill>
              </a:rPr>
              <a:t>s</a:t>
            </a:r>
            <a:r>
              <a:rPr lang="en-GB" sz="1600" dirty="0" smtClean="0">
                <a:solidFill>
                  <a:srgbClr val="FF0000"/>
                </a:solidFill>
              </a:rPr>
              <a:t>tronger more effective links between </a:t>
            </a:r>
            <a:r>
              <a:rPr lang="en-GB" sz="1600" dirty="0" err="1" smtClean="0">
                <a:solidFill>
                  <a:srgbClr val="FF0000"/>
                </a:solidFill>
              </a:rPr>
              <a:t>Fitzalan</a:t>
            </a:r>
            <a:r>
              <a:rPr lang="en-GB" sz="1600" dirty="0" smtClean="0">
                <a:solidFill>
                  <a:srgbClr val="FF0000"/>
                </a:solidFill>
              </a:rPr>
              <a:t> and local communities</a:t>
            </a:r>
          </a:p>
          <a:p>
            <a:pPr marL="0" indent="0" eaLnBrk="1" hangingPunct="1">
              <a:buFontTx/>
              <a:buNone/>
              <a:defRPr/>
            </a:pPr>
            <a:r>
              <a:rPr lang="en-GB" sz="1600" dirty="0" smtClean="0"/>
              <a:t>  </a:t>
            </a:r>
            <a:endParaRPr lang="en-GB" sz="1600" dirty="0"/>
          </a:p>
          <a:p>
            <a:pPr marL="0" indent="0" eaLnBrk="1" hangingPunct="1">
              <a:buFontTx/>
              <a:buNone/>
              <a:defRPr/>
            </a:pPr>
            <a:endParaRPr lang="en-GB" sz="1600" dirty="0"/>
          </a:p>
          <a:p>
            <a:pPr marL="0" indent="0" eaLnBrk="1" hangingPunct="1">
              <a:buFontTx/>
              <a:buNone/>
              <a:defRPr/>
            </a:pPr>
            <a:endParaRPr lang="en-GB" sz="1600" dirty="0" smtClean="0">
              <a:solidFill>
                <a:srgbClr val="D60134"/>
              </a:solidFill>
            </a:endParaRPr>
          </a:p>
        </p:txBody>
      </p:sp>
      <p:sp>
        <p:nvSpPr>
          <p:cNvPr id="15364" name="Content Placeholder 3"/>
          <p:cNvSpPr>
            <a:spLocks noGrp="1"/>
          </p:cNvSpPr>
          <p:nvPr>
            <p:ph sz="half" idx="2"/>
          </p:nvPr>
        </p:nvSpPr>
        <p:spPr>
          <a:xfrm>
            <a:off x="4500563" y="1268413"/>
            <a:ext cx="4643437" cy="5589587"/>
          </a:xfrm>
        </p:spPr>
        <p:txBody>
          <a:bodyPr/>
          <a:lstStyle/>
          <a:p>
            <a:pPr marL="0" indent="0" eaLnBrk="1" hangingPunct="1">
              <a:buFontTx/>
              <a:buNone/>
              <a:defRPr/>
            </a:pPr>
            <a:r>
              <a:rPr lang="en-GB" sz="1600" b="1" dirty="0" err="1" smtClean="0"/>
              <a:t>Cyngor</a:t>
            </a:r>
            <a:r>
              <a:rPr lang="en-GB" sz="1600" b="1" dirty="0" smtClean="0"/>
              <a:t> </a:t>
            </a:r>
            <a:r>
              <a:rPr lang="en-GB" sz="1600" b="1" dirty="0" err="1" smtClean="0"/>
              <a:t>Caerdydd</a:t>
            </a:r>
            <a:r>
              <a:rPr lang="en-GB" sz="1600" b="1" dirty="0" smtClean="0"/>
              <a:t> ac </a:t>
            </a:r>
            <a:r>
              <a:rPr lang="en-GB" sz="1600" b="1" dirty="0" err="1" smtClean="0"/>
              <a:t>Ysgol</a:t>
            </a:r>
            <a:r>
              <a:rPr lang="en-GB" sz="1600" b="1" dirty="0" smtClean="0"/>
              <a:t> </a:t>
            </a:r>
            <a:r>
              <a:rPr lang="en-GB" sz="1600" b="1" dirty="0" err="1" smtClean="0"/>
              <a:t>Uwchradd</a:t>
            </a:r>
            <a:r>
              <a:rPr lang="en-GB" sz="1600" b="1" dirty="0" smtClean="0"/>
              <a:t> </a:t>
            </a:r>
            <a:r>
              <a:rPr lang="en-GB" sz="1600" b="1" dirty="0" err="1" smtClean="0"/>
              <a:t>Fitzalan</a:t>
            </a:r>
            <a:r>
              <a:rPr lang="en-GB" sz="1600" b="1" dirty="0" smtClean="0"/>
              <a:t>.</a:t>
            </a:r>
            <a:r>
              <a:rPr lang="en-GB" sz="1600" dirty="0" smtClean="0"/>
              <a:t> </a:t>
            </a:r>
            <a:r>
              <a:rPr lang="en-GB" sz="1600" b="1" dirty="0" err="1" smtClean="0"/>
              <a:t>Camau</a:t>
            </a:r>
            <a:r>
              <a:rPr lang="en-GB" sz="1600" b="1" dirty="0" smtClean="0"/>
              <a:t> </a:t>
            </a:r>
            <a:r>
              <a:rPr lang="en-GB" sz="1600" b="1" dirty="0" err="1" smtClean="0"/>
              <a:t>gweithredu</a:t>
            </a:r>
            <a:r>
              <a:rPr lang="en-GB" sz="1600" b="1" dirty="0" smtClean="0"/>
              <a:t> – </a:t>
            </a:r>
          </a:p>
          <a:p>
            <a:pPr eaLnBrk="1" hangingPunct="1">
              <a:defRPr/>
            </a:pPr>
            <a:r>
              <a:rPr lang="en-GB" sz="1600" dirty="0" smtClean="0"/>
              <a:t>Yr </a:t>
            </a:r>
            <a:r>
              <a:rPr lang="en-GB" sz="1600" dirty="0" err="1" smtClean="0"/>
              <a:t>ALl</a:t>
            </a:r>
            <a:r>
              <a:rPr lang="en-GB" sz="1600" dirty="0" smtClean="0"/>
              <a:t> </a:t>
            </a:r>
            <a:r>
              <a:rPr lang="en-GB" sz="1600" dirty="0" err="1" smtClean="0"/>
              <a:t>wedi</a:t>
            </a:r>
            <a:r>
              <a:rPr lang="en-GB" sz="1600" dirty="0" smtClean="0"/>
              <a:t> ad-</a:t>
            </a:r>
            <a:r>
              <a:rPr lang="en-GB" sz="1600" dirty="0" err="1" smtClean="0"/>
              <a:t>drefnu</a:t>
            </a:r>
            <a:r>
              <a:rPr lang="en-GB" sz="1600" dirty="0" smtClean="0"/>
              <a:t> </a:t>
            </a:r>
            <a:r>
              <a:rPr lang="en-GB" sz="1600" dirty="0" err="1" smtClean="0"/>
              <a:t>cymorth</a:t>
            </a:r>
            <a:r>
              <a:rPr lang="en-GB" sz="1600" dirty="0" smtClean="0"/>
              <a:t> </a:t>
            </a:r>
            <a:r>
              <a:rPr lang="en-GB" sz="1600" dirty="0" err="1" smtClean="0"/>
              <a:t>canolog</a:t>
            </a:r>
            <a:r>
              <a:rPr lang="en-GB" sz="1600" dirty="0" smtClean="0"/>
              <a:t>;</a:t>
            </a:r>
          </a:p>
          <a:p>
            <a:pPr eaLnBrk="1" hangingPunct="1">
              <a:defRPr/>
            </a:pPr>
            <a:r>
              <a:rPr lang="en-GB" sz="1600" dirty="0" err="1" smtClean="0"/>
              <a:t>cyllid</a:t>
            </a:r>
            <a:r>
              <a:rPr lang="en-GB" sz="1600" dirty="0" smtClean="0"/>
              <a:t> </a:t>
            </a:r>
            <a:r>
              <a:rPr lang="en-GB" sz="1600" dirty="0" err="1" smtClean="0"/>
              <a:t>wedi’i</a:t>
            </a:r>
            <a:r>
              <a:rPr lang="en-GB" sz="1600" dirty="0" smtClean="0"/>
              <a:t>  </a:t>
            </a:r>
            <a:r>
              <a:rPr lang="en-GB" sz="1600" dirty="0" err="1" smtClean="0"/>
              <a:t>ddirprwyo</a:t>
            </a:r>
            <a:r>
              <a:rPr lang="en-GB" sz="1600" dirty="0" smtClean="0"/>
              <a:t> </a:t>
            </a:r>
            <a:r>
              <a:rPr lang="en-GB" sz="1600" dirty="0" err="1" smtClean="0"/>
              <a:t>i</a:t>
            </a:r>
            <a:r>
              <a:rPr lang="en-GB" sz="1600" dirty="0" smtClean="0"/>
              <a:t> </a:t>
            </a:r>
            <a:r>
              <a:rPr lang="en-GB" sz="1600" dirty="0" err="1" smtClean="0"/>
              <a:t>ysgolion</a:t>
            </a:r>
            <a:r>
              <a:rPr lang="en-GB" sz="1600" dirty="0" smtClean="0"/>
              <a:t> </a:t>
            </a:r>
            <a:r>
              <a:rPr lang="en-GB" sz="1600" dirty="0" err="1" smtClean="0"/>
              <a:t>uwchradd</a:t>
            </a:r>
            <a:r>
              <a:rPr lang="en-GB" sz="1600" dirty="0" smtClean="0"/>
              <a:t>; a</a:t>
            </a:r>
          </a:p>
          <a:p>
            <a:pPr eaLnBrk="1" hangingPunct="1">
              <a:defRPr/>
            </a:pPr>
            <a:r>
              <a:rPr lang="en-GB" sz="1600" dirty="0" err="1" smtClean="0"/>
              <a:t>gweithgor</a:t>
            </a:r>
            <a:r>
              <a:rPr lang="en-GB" sz="1600" dirty="0" smtClean="0"/>
              <a:t> </a:t>
            </a:r>
            <a:r>
              <a:rPr lang="en-GB" sz="1600" dirty="0" err="1" smtClean="0"/>
              <a:t>wedi</a:t>
            </a:r>
            <a:r>
              <a:rPr lang="en-GB" sz="1600" dirty="0" smtClean="0"/>
              <a:t> </a:t>
            </a:r>
            <a:r>
              <a:rPr lang="en-GB" sz="1600" dirty="0" err="1" smtClean="0"/>
              <a:t>datblygu</a:t>
            </a:r>
            <a:r>
              <a:rPr lang="en-GB" sz="1600" dirty="0" smtClean="0"/>
              <a:t> </a:t>
            </a:r>
            <a:r>
              <a:rPr lang="en-GB" sz="1600" dirty="0" err="1" smtClean="0"/>
              <a:t>fframwaith</a:t>
            </a:r>
            <a:r>
              <a:rPr lang="en-GB" sz="1600" dirty="0" smtClean="0"/>
              <a:t> </a:t>
            </a:r>
            <a:r>
              <a:rPr lang="en-GB" sz="1600" dirty="0" err="1" smtClean="0"/>
              <a:t>cysondeb</a:t>
            </a:r>
            <a:r>
              <a:rPr lang="en-GB" sz="1600" dirty="0" smtClean="0"/>
              <a:t>.</a:t>
            </a:r>
          </a:p>
          <a:p>
            <a:pPr marL="0" indent="0" eaLnBrk="1" hangingPunct="1">
              <a:buFontTx/>
              <a:buNone/>
              <a:defRPr/>
            </a:pPr>
            <a:r>
              <a:rPr lang="en-GB" sz="1600" b="1" dirty="0" err="1" smtClean="0"/>
              <a:t>Effaith</a:t>
            </a:r>
            <a:r>
              <a:rPr lang="en-GB" sz="1600" b="1" dirty="0" smtClean="0"/>
              <a:t> – </a:t>
            </a:r>
          </a:p>
          <a:p>
            <a:pPr eaLnBrk="1" hangingPunct="1">
              <a:defRPr/>
            </a:pPr>
            <a:r>
              <a:rPr lang="en-GB" sz="1600" dirty="0" err="1" smtClean="0"/>
              <a:t>cynnydd</a:t>
            </a:r>
            <a:r>
              <a:rPr lang="en-GB" sz="1600" dirty="0" smtClean="0"/>
              <a:t> </a:t>
            </a:r>
            <a:r>
              <a:rPr lang="en-GB" sz="1600" dirty="0" err="1" smtClean="0"/>
              <a:t>cyffredinol</a:t>
            </a:r>
            <a:r>
              <a:rPr lang="en-GB" sz="1600" dirty="0" smtClean="0"/>
              <a:t> o 2.5 </a:t>
            </a:r>
            <a:r>
              <a:rPr lang="en-GB" sz="1600" dirty="0" err="1" smtClean="0"/>
              <a:t>pwynt</a:t>
            </a:r>
            <a:r>
              <a:rPr lang="en-GB" sz="1600" dirty="0" smtClean="0"/>
              <a:t> </a:t>
            </a:r>
            <a:r>
              <a:rPr lang="en-GB" sz="1600" dirty="0" err="1" smtClean="0"/>
              <a:t>canran</a:t>
            </a:r>
            <a:r>
              <a:rPr lang="en-GB" sz="1600" dirty="0" smtClean="0"/>
              <a:t> </a:t>
            </a:r>
            <a:r>
              <a:rPr lang="en-GB" sz="1600" dirty="0" err="1" smtClean="0"/>
              <a:t>mewn</a:t>
            </a:r>
            <a:r>
              <a:rPr lang="en-GB" sz="1600" dirty="0" smtClean="0"/>
              <a:t> </a:t>
            </a:r>
            <a:r>
              <a:rPr lang="en-GB" sz="1600" dirty="0" err="1" smtClean="0"/>
              <a:t>presenoldeb</a:t>
            </a:r>
            <a:r>
              <a:rPr lang="en-GB" sz="1600" dirty="0" smtClean="0"/>
              <a:t> </a:t>
            </a:r>
            <a:r>
              <a:rPr lang="en-GB" sz="1600" dirty="0" err="1" smtClean="0"/>
              <a:t>uwchradd</a:t>
            </a:r>
            <a:r>
              <a:rPr lang="en-GB" sz="1600" dirty="0" smtClean="0"/>
              <a:t> </a:t>
            </a:r>
            <a:r>
              <a:rPr lang="en-GB" sz="1600" dirty="0" err="1" smtClean="0"/>
              <a:t>i</a:t>
            </a:r>
            <a:r>
              <a:rPr lang="en-GB" sz="1600" dirty="0" smtClean="0"/>
              <a:t> 92.9% (2010-2013);</a:t>
            </a:r>
          </a:p>
          <a:p>
            <a:pPr eaLnBrk="1" hangingPunct="1">
              <a:defRPr/>
            </a:pPr>
            <a:r>
              <a:rPr lang="en-GB" sz="1600" dirty="0" err="1" smtClean="0"/>
              <a:t>safle</a:t>
            </a:r>
            <a:r>
              <a:rPr lang="en-GB" sz="1600" dirty="0" smtClean="0"/>
              <a:t> </a:t>
            </a:r>
            <a:r>
              <a:rPr lang="en-GB" sz="1600" dirty="0" err="1" smtClean="0"/>
              <a:t>graddfa</a:t>
            </a:r>
            <a:r>
              <a:rPr lang="en-GB" sz="1600" dirty="0" smtClean="0"/>
              <a:t> </a:t>
            </a:r>
            <a:r>
              <a:rPr lang="en-GB" sz="1600" dirty="0" err="1" smtClean="0"/>
              <a:t>wedi</a:t>
            </a:r>
            <a:r>
              <a:rPr lang="en-GB" sz="1600" dirty="0" smtClean="0"/>
              <a:t> </a:t>
            </a:r>
            <a:r>
              <a:rPr lang="en-GB" sz="1600" dirty="0" err="1" smtClean="0"/>
              <a:t>gwella</a:t>
            </a:r>
            <a:r>
              <a:rPr lang="en-GB" sz="1600" dirty="0" smtClean="0"/>
              <a:t> o 21</a:t>
            </a:r>
            <a:r>
              <a:rPr lang="en-GB" sz="1600" baseline="30000" dirty="0" smtClean="0"/>
              <a:t>ain</a:t>
            </a:r>
            <a:r>
              <a:rPr lang="en-GB" sz="1600" dirty="0" smtClean="0"/>
              <a:t> </a:t>
            </a:r>
            <a:r>
              <a:rPr lang="en-GB" sz="1600" dirty="0" err="1" smtClean="0"/>
              <a:t>i</a:t>
            </a:r>
            <a:r>
              <a:rPr lang="en-GB" sz="1600" dirty="0" smtClean="0"/>
              <a:t> 9</a:t>
            </a:r>
            <a:r>
              <a:rPr lang="en-GB" sz="1600" baseline="30000" dirty="0" smtClean="0"/>
              <a:t>fed</a:t>
            </a:r>
            <a:r>
              <a:rPr lang="en-GB" sz="1600" dirty="0" smtClean="0"/>
              <a:t>  (2010-2013);</a:t>
            </a:r>
          </a:p>
          <a:p>
            <a:pPr eaLnBrk="1" hangingPunct="1">
              <a:defRPr/>
            </a:pPr>
            <a:r>
              <a:rPr lang="en-GB" sz="1600" dirty="0" err="1" smtClean="0"/>
              <a:t>presenoldeb</a:t>
            </a:r>
            <a:r>
              <a:rPr lang="en-GB" sz="1600" dirty="0" smtClean="0"/>
              <a:t> </a:t>
            </a:r>
            <a:r>
              <a:rPr lang="en-GB" sz="1600" dirty="0" err="1" smtClean="0"/>
              <a:t>yn</a:t>
            </a:r>
            <a:r>
              <a:rPr lang="en-GB" sz="1600" dirty="0" smtClean="0"/>
              <a:t> </a:t>
            </a:r>
            <a:r>
              <a:rPr lang="en-GB" sz="1600" dirty="0" err="1" smtClean="0"/>
              <a:t>Fitzalan</a:t>
            </a:r>
            <a:r>
              <a:rPr lang="en-GB" sz="1600" dirty="0" smtClean="0"/>
              <a:t> </a:t>
            </a:r>
            <a:r>
              <a:rPr lang="en-GB" sz="1600" dirty="0" err="1" smtClean="0"/>
              <a:t>wedi</a:t>
            </a:r>
            <a:r>
              <a:rPr lang="en-GB" sz="1600" dirty="0" smtClean="0"/>
              <a:t> </a:t>
            </a:r>
            <a:r>
              <a:rPr lang="en-GB" sz="1600" dirty="0" err="1" smtClean="0"/>
              <a:t>gwella</a:t>
            </a:r>
            <a:r>
              <a:rPr lang="en-GB" sz="1600" dirty="0" smtClean="0"/>
              <a:t> 2.4 </a:t>
            </a:r>
            <a:r>
              <a:rPr lang="en-GB" sz="1600" dirty="0" err="1" smtClean="0"/>
              <a:t>pwynt</a:t>
            </a:r>
            <a:r>
              <a:rPr lang="en-GB" sz="1600" dirty="0" smtClean="0"/>
              <a:t> </a:t>
            </a:r>
            <a:r>
              <a:rPr lang="en-GB" sz="1600" dirty="0" err="1" smtClean="0"/>
              <a:t>canran</a:t>
            </a:r>
            <a:r>
              <a:rPr lang="en-GB" sz="1600" dirty="0" smtClean="0"/>
              <a:t> </a:t>
            </a:r>
            <a:r>
              <a:rPr lang="en-GB" sz="1600" dirty="0" err="1" smtClean="0"/>
              <a:t>i</a:t>
            </a:r>
            <a:r>
              <a:rPr lang="en-GB" sz="1600" dirty="0" smtClean="0"/>
              <a:t> 93.3% (2011-2013);</a:t>
            </a:r>
          </a:p>
          <a:p>
            <a:pPr eaLnBrk="1" hangingPunct="1">
              <a:defRPr/>
            </a:pPr>
            <a:r>
              <a:rPr lang="en-GB" sz="1600" dirty="0" err="1" smtClean="0"/>
              <a:t>absenoliaeth</a:t>
            </a:r>
            <a:r>
              <a:rPr lang="en-GB" sz="1600" dirty="0" smtClean="0"/>
              <a:t> </a:t>
            </a:r>
            <a:r>
              <a:rPr lang="en-GB" sz="1600" dirty="0" err="1" smtClean="0"/>
              <a:t>barhaus</a:t>
            </a:r>
            <a:r>
              <a:rPr lang="en-GB" sz="1600" dirty="0" smtClean="0"/>
              <a:t> </a:t>
            </a:r>
            <a:r>
              <a:rPr lang="en-GB" sz="1600" dirty="0" err="1" smtClean="0"/>
              <a:t>yn</a:t>
            </a:r>
            <a:r>
              <a:rPr lang="en-GB" sz="1600" dirty="0" smtClean="0"/>
              <a:t> </a:t>
            </a:r>
            <a:r>
              <a:rPr lang="en-GB" sz="1600" dirty="0" err="1" smtClean="0"/>
              <a:t>Fitzalan</a:t>
            </a:r>
            <a:r>
              <a:rPr lang="en-GB" sz="1600" dirty="0" smtClean="0"/>
              <a:t> </a:t>
            </a:r>
            <a:r>
              <a:rPr lang="en-GB" sz="1600" dirty="0" err="1" smtClean="0"/>
              <a:t>wedi</a:t>
            </a:r>
            <a:r>
              <a:rPr lang="en-GB" sz="1600" dirty="0" smtClean="0"/>
              <a:t> </a:t>
            </a:r>
            <a:r>
              <a:rPr lang="en-GB" sz="1600" dirty="0" err="1" smtClean="0"/>
              <a:t>gostwng</a:t>
            </a:r>
            <a:r>
              <a:rPr lang="en-GB" sz="1600" dirty="0" smtClean="0"/>
              <a:t> 4 </a:t>
            </a:r>
            <a:r>
              <a:rPr lang="en-GB" sz="1600" dirty="0" err="1" smtClean="0"/>
              <a:t>pwynt</a:t>
            </a:r>
            <a:r>
              <a:rPr lang="en-GB" sz="1600" dirty="0" smtClean="0"/>
              <a:t> </a:t>
            </a:r>
            <a:r>
              <a:rPr lang="en-GB" sz="1600" dirty="0" err="1" smtClean="0"/>
              <a:t>canran</a:t>
            </a:r>
            <a:r>
              <a:rPr lang="en-GB" sz="1600" dirty="0" smtClean="0"/>
              <a:t>;</a:t>
            </a:r>
          </a:p>
          <a:p>
            <a:pPr eaLnBrk="1" hangingPunct="1">
              <a:defRPr/>
            </a:pPr>
            <a:r>
              <a:rPr lang="en-GB" sz="1600" dirty="0" err="1" smtClean="0"/>
              <a:t>pontio</a:t>
            </a:r>
            <a:r>
              <a:rPr lang="en-GB" sz="1600" dirty="0" smtClean="0"/>
              <a:t> </a:t>
            </a:r>
            <a:r>
              <a:rPr lang="en-GB" sz="1600" dirty="0" err="1" smtClean="0"/>
              <a:t>gwell</a:t>
            </a:r>
            <a:r>
              <a:rPr lang="en-GB" sz="1600" dirty="0" smtClean="0"/>
              <a:t> </a:t>
            </a:r>
            <a:r>
              <a:rPr lang="en-GB" sz="1600" dirty="0" err="1" smtClean="0"/>
              <a:t>rhwng</a:t>
            </a:r>
            <a:r>
              <a:rPr lang="en-GB" sz="1600" dirty="0" smtClean="0"/>
              <a:t> </a:t>
            </a:r>
            <a:r>
              <a:rPr lang="en-GB" sz="1600" dirty="0" err="1" smtClean="0"/>
              <a:t>Fitzalan</a:t>
            </a:r>
            <a:r>
              <a:rPr lang="en-GB" sz="1600" dirty="0" smtClean="0"/>
              <a:t> </a:t>
            </a:r>
            <a:r>
              <a:rPr lang="en-GB" sz="1600" dirty="0" err="1" smtClean="0"/>
              <a:t>a’r</a:t>
            </a:r>
            <a:r>
              <a:rPr lang="en-GB" sz="1600" dirty="0" smtClean="0"/>
              <a:t> </a:t>
            </a:r>
            <a:r>
              <a:rPr lang="en-GB" sz="1600" dirty="0" err="1" smtClean="0"/>
              <a:t>ysgolion</a:t>
            </a:r>
            <a:r>
              <a:rPr lang="en-GB" sz="1600" dirty="0" smtClean="0"/>
              <a:t> </a:t>
            </a:r>
            <a:r>
              <a:rPr lang="en-GB" sz="1600" dirty="0" err="1" smtClean="0"/>
              <a:t>cynradd</a:t>
            </a:r>
            <a:r>
              <a:rPr lang="en-GB" sz="1600" dirty="0" smtClean="0"/>
              <a:t> </a:t>
            </a:r>
            <a:r>
              <a:rPr lang="en-GB" sz="1600" dirty="0" err="1" smtClean="0"/>
              <a:t>sy’n</a:t>
            </a:r>
            <a:r>
              <a:rPr lang="en-GB" sz="1600" dirty="0" smtClean="0"/>
              <a:t> </a:t>
            </a:r>
            <a:r>
              <a:rPr lang="en-GB" sz="1600" dirty="0" err="1" smtClean="0"/>
              <a:t>ei</a:t>
            </a:r>
            <a:r>
              <a:rPr lang="en-GB" sz="1600" dirty="0" smtClean="0"/>
              <a:t> </a:t>
            </a:r>
            <a:r>
              <a:rPr lang="en-GB" sz="1600" dirty="0" err="1" smtClean="0"/>
              <a:t>bwydo</a:t>
            </a:r>
            <a:r>
              <a:rPr lang="en-GB" sz="1600" dirty="0" smtClean="0"/>
              <a:t>; a</a:t>
            </a:r>
          </a:p>
          <a:p>
            <a:pPr eaLnBrk="1" hangingPunct="1">
              <a:defRPr/>
            </a:pPr>
            <a:r>
              <a:rPr lang="en-GB" sz="1600" dirty="0" err="1" smtClean="0"/>
              <a:t>chysylltiadau</a:t>
            </a:r>
            <a:r>
              <a:rPr lang="en-GB" sz="1600" dirty="0" smtClean="0"/>
              <a:t> </a:t>
            </a:r>
            <a:r>
              <a:rPr lang="en-GB" sz="1600" dirty="0" err="1" smtClean="0"/>
              <a:t>cryfach</a:t>
            </a:r>
            <a:r>
              <a:rPr lang="en-GB" sz="1600" dirty="0" smtClean="0"/>
              <a:t> a </a:t>
            </a:r>
            <a:r>
              <a:rPr lang="en-GB" sz="1600" dirty="0" err="1" smtClean="0"/>
              <a:t>mwy</a:t>
            </a:r>
            <a:r>
              <a:rPr lang="en-GB" sz="1600" dirty="0" smtClean="0"/>
              <a:t> </a:t>
            </a:r>
            <a:r>
              <a:rPr lang="en-GB" sz="1600" dirty="0" err="1" smtClean="0"/>
              <a:t>effeithiol</a:t>
            </a:r>
            <a:r>
              <a:rPr lang="en-GB" sz="1600" dirty="0" smtClean="0"/>
              <a:t> </a:t>
            </a:r>
            <a:r>
              <a:rPr lang="en-GB" sz="1600" dirty="0" err="1" smtClean="0"/>
              <a:t>rhwng</a:t>
            </a:r>
            <a:r>
              <a:rPr lang="en-GB" sz="1600" dirty="0" smtClean="0"/>
              <a:t>  </a:t>
            </a:r>
            <a:r>
              <a:rPr lang="en-GB" sz="1600" dirty="0" err="1" smtClean="0"/>
              <a:t>Fitzalan</a:t>
            </a:r>
            <a:r>
              <a:rPr lang="en-GB" sz="1600" dirty="0" smtClean="0"/>
              <a:t> a </a:t>
            </a:r>
            <a:r>
              <a:rPr lang="en-GB" sz="1600" dirty="0" err="1" smtClean="0"/>
              <a:t>chymunedau</a:t>
            </a:r>
            <a:r>
              <a:rPr lang="en-GB" sz="1600" dirty="0" smtClean="0"/>
              <a:t> </a:t>
            </a:r>
            <a:r>
              <a:rPr lang="en-GB" sz="1600" dirty="0" err="1" smtClean="0"/>
              <a:t>lleol</a:t>
            </a:r>
            <a:endParaRPr lang="en-GB"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107950" y="144463"/>
            <a:ext cx="7339013" cy="1196975"/>
          </a:xfrm>
        </p:spPr>
        <p:txBody>
          <a:bodyPr/>
          <a:lstStyle/>
          <a:p>
            <a:pPr algn="l" eaLnBrk="1" hangingPunct="1"/>
            <a:r>
              <a:rPr lang="en-GB" smtClean="0"/>
              <a:t>10 questions for providers</a:t>
            </a:r>
            <a:br>
              <a:rPr lang="en-GB" smtClean="0"/>
            </a:br>
            <a:r>
              <a:rPr lang="en-GB" smtClean="0">
                <a:solidFill>
                  <a:srgbClr val="015284"/>
                </a:solidFill>
              </a:rPr>
              <a:t>10</a:t>
            </a:r>
            <a:r>
              <a:rPr lang="en-GB" smtClean="0"/>
              <a:t> </a:t>
            </a:r>
            <a:r>
              <a:rPr lang="en-GB" smtClean="0">
                <a:solidFill>
                  <a:srgbClr val="015284"/>
                </a:solidFill>
              </a:rPr>
              <a:t>cwestiwn i ddarparwyr</a:t>
            </a:r>
          </a:p>
        </p:txBody>
      </p:sp>
      <p:sp>
        <p:nvSpPr>
          <p:cNvPr id="56322" name="Content Placeholder 2"/>
          <p:cNvSpPr>
            <a:spLocks noGrp="1"/>
          </p:cNvSpPr>
          <p:nvPr>
            <p:ph sz="half" idx="1"/>
          </p:nvPr>
        </p:nvSpPr>
        <p:spPr>
          <a:xfrm>
            <a:off x="107950" y="1557338"/>
            <a:ext cx="4457700" cy="5300662"/>
          </a:xfrm>
        </p:spPr>
        <p:txBody>
          <a:bodyPr/>
          <a:lstStyle/>
          <a:p>
            <a:pPr eaLnBrk="1" hangingPunct="1"/>
            <a:r>
              <a:rPr lang="en-GB" sz="2000" smtClean="0">
                <a:solidFill>
                  <a:srgbClr val="FF0000"/>
                </a:solidFill>
              </a:rPr>
              <a:t>Is the culture in our school sufficiently inclusive to meet the needs of all learners?</a:t>
            </a:r>
          </a:p>
          <a:p>
            <a:pPr eaLnBrk="1" hangingPunct="1"/>
            <a:r>
              <a:rPr lang="en-GB" sz="2000" smtClean="0">
                <a:solidFill>
                  <a:srgbClr val="FF0000"/>
                </a:solidFill>
              </a:rPr>
              <a:t>How can we evidence that improving the attendance of pupils is a strategic priority in our school?</a:t>
            </a:r>
          </a:p>
          <a:p>
            <a:pPr eaLnBrk="1" hangingPunct="1"/>
            <a:r>
              <a:rPr lang="en-GB" sz="2000" smtClean="0">
                <a:solidFill>
                  <a:srgbClr val="FF0000"/>
                </a:solidFill>
              </a:rPr>
              <a:t>Do we understand and use our attendance data well enough?</a:t>
            </a:r>
          </a:p>
          <a:p>
            <a:pPr eaLnBrk="1" hangingPunct="1"/>
            <a:r>
              <a:rPr lang="en-GB" sz="2000" smtClean="0">
                <a:solidFill>
                  <a:srgbClr val="FF0000"/>
                </a:solidFill>
              </a:rPr>
              <a:t>To what extent do we differentiate out approaches to improve the attendance of vulnerable groups?</a:t>
            </a:r>
          </a:p>
          <a:p>
            <a:pPr eaLnBrk="1" hangingPunct="1"/>
            <a:r>
              <a:rPr lang="en-GB" sz="2000" smtClean="0">
                <a:solidFill>
                  <a:srgbClr val="FF0000"/>
                </a:solidFill>
              </a:rPr>
              <a:t>How do we know that attendance of pupils is “everybody’s business”?</a:t>
            </a:r>
          </a:p>
        </p:txBody>
      </p:sp>
      <p:sp>
        <p:nvSpPr>
          <p:cNvPr id="56323" name="Content Placeholder 3"/>
          <p:cNvSpPr>
            <a:spLocks noGrp="1"/>
          </p:cNvSpPr>
          <p:nvPr>
            <p:ph sz="half" idx="2"/>
          </p:nvPr>
        </p:nvSpPr>
        <p:spPr>
          <a:xfrm>
            <a:off x="4572000" y="1557338"/>
            <a:ext cx="4464050" cy="5300662"/>
          </a:xfrm>
        </p:spPr>
        <p:txBody>
          <a:bodyPr/>
          <a:lstStyle/>
          <a:p>
            <a:pPr eaLnBrk="1" hangingPunct="1"/>
            <a:r>
              <a:rPr lang="en-GB" sz="2000" smtClean="0"/>
              <a:t>A yw’r diwylliant yn ein hysgol yn ddigon cynhwysol i fodloni anghenion pob dysgwr?</a:t>
            </a:r>
          </a:p>
          <a:p>
            <a:pPr eaLnBrk="1" hangingPunct="1"/>
            <a:r>
              <a:rPr lang="en-GB" sz="2000" smtClean="0"/>
              <a:t>Sut gallwn ni ddangos tystiolaeth bod gwella presenoldeb disgyblion yn flaenoriaeth strategol yn ein hysgol?</a:t>
            </a:r>
          </a:p>
          <a:p>
            <a:pPr eaLnBrk="1" hangingPunct="1"/>
            <a:r>
              <a:rPr lang="en-GB" sz="2000" smtClean="0"/>
              <a:t>A ydyn ni’n deall ac yn defnyddio data presenoldeb yn ddigon da?</a:t>
            </a:r>
          </a:p>
          <a:p>
            <a:pPr eaLnBrk="1" hangingPunct="1"/>
            <a:r>
              <a:rPr lang="en-GB" sz="2000" smtClean="0"/>
              <a:t>I ba raddau ydyn ni’n gwahaniaethu ein dulliau o wella presenoldeb grwpiau sy’n agored i niwed?</a:t>
            </a:r>
          </a:p>
          <a:p>
            <a:pPr eaLnBrk="1" hangingPunct="1"/>
            <a:r>
              <a:rPr lang="en-GB" sz="2000" smtClean="0"/>
              <a:t>Sut ydyn ni’n gwybod bod presenoldeb disgyblion yn “fusnes i bawb”?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07950" y="144463"/>
            <a:ext cx="7339013" cy="1196975"/>
          </a:xfrm>
        </p:spPr>
        <p:txBody>
          <a:bodyPr/>
          <a:lstStyle/>
          <a:p>
            <a:pPr algn="l" eaLnBrk="1" hangingPunct="1"/>
            <a:r>
              <a:rPr lang="en-GB" smtClean="0"/>
              <a:t>10 questions for providers</a:t>
            </a:r>
            <a:br>
              <a:rPr lang="en-GB" smtClean="0"/>
            </a:br>
            <a:r>
              <a:rPr lang="en-GB" smtClean="0">
                <a:solidFill>
                  <a:srgbClr val="015284"/>
                </a:solidFill>
              </a:rPr>
              <a:t>10</a:t>
            </a:r>
            <a:r>
              <a:rPr lang="en-GB" smtClean="0"/>
              <a:t> </a:t>
            </a:r>
            <a:r>
              <a:rPr lang="en-GB" smtClean="0">
                <a:solidFill>
                  <a:srgbClr val="015284"/>
                </a:solidFill>
              </a:rPr>
              <a:t>cwestiwn i ddarparwyr</a:t>
            </a:r>
          </a:p>
        </p:txBody>
      </p:sp>
      <p:sp>
        <p:nvSpPr>
          <p:cNvPr id="58370" name="Content Placeholder 2"/>
          <p:cNvSpPr>
            <a:spLocks noGrp="1"/>
          </p:cNvSpPr>
          <p:nvPr>
            <p:ph sz="half" idx="1"/>
          </p:nvPr>
        </p:nvSpPr>
        <p:spPr>
          <a:xfrm>
            <a:off x="107950" y="1557338"/>
            <a:ext cx="4457700" cy="5300662"/>
          </a:xfrm>
        </p:spPr>
        <p:txBody>
          <a:bodyPr/>
          <a:lstStyle/>
          <a:p>
            <a:pPr eaLnBrk="1" hangingPunct="1"/>
            <a:r>
              <a:rPr lang="en-GB" sz="1800" smtClean="0">
                <a:solidFill>
                  <a:srgbClr val="FF0000"/>
                </a:solidFill>
              </a:rPr>
              <a:t>Have we fully identified opportunities to improve the quality of the learning experiences for all pupils but particularly those from vulnerable groups?</a:t>
            </a:r>
          </a:p>
          <a:p>
            <a:pPr eaLnBrk="1" hangingPunct="1"/>
            <a:r>
              <a:rPr lang="en-GB" sz="1800" smtClean="0">
                <a:solidFill>
                  <a:srgbClr val="FF0000"/>
                </a:solidFill>
              </a:rPr>
              <a:t>To what extent do we include pupils in formulating and reviewing our approaches to improving attendance?</a:t>
            </a:r>
          </a:p>
          <a:p>
            <a:pPr eaLnBrk="1" hangingPunct="1"/>
            <a:r>
              <a:rPr lang="en-GB" sz="1800" smtClean="0">
                <a:solidFill>
                  <a:srgbClr val="FF0000"/>
                </a:solidFill>
              </a:rPr>
              <a:t>How successful are we in engaging with more challenging pupils/families?  What can we do to improve?</a:t>
            </a:r>
          </a:p>
          <a:p>
            <a:pPr eaLnBrk="1" hangingPunct="1"/>
            <a:r>
              <a:rPr lang="en-GB" sz="1800" smtClean="0">
                <a:solidFill>
                  <a:srgbClr val="FF0000"/>
                </a:solidFill>
              </a:rPr>
              <a:t>What impact does partnership working have on improving attendance?  What do we need to do to improve?</a:t>
            </a:r>
          </a:p>
          <a:p>
            <a:pPr eaLnBrk="1" hangingPunct="1"/>
            <a:r>
              <a:rPr lang="en-GB" sz="1800" smtClean="0">
                <a:solidFill>
                  <a:srgbClr val="FF0000"/>
                </a:solidFill>
              </a:rPr>
              <a:t>Have we been smart enough in using available funding and how do we know if this has made a difference?</a:t>
            </a:r>
          </a:p>
          <a:p>
            <a:pPr eaLnBrk="1" hangingPunct="1"/>
            <a:endParaRPr lang="en-GB" sz="700" smtClean="0">
              <a:solidFill>
                <a:srgbClr val="D60134"/>
              </a:solidFill>
            </a:endParaRPr>
          </a:p>
        </p:txBody>
      </p:sp>
      <p:sp>
        <p:nvSpPr>
          <p:cNvPr id="58371" name="Content Placeholder 3"/>
          <p:cNvSpPr>
            <a:spLocks noGrp="1"/>
          </p:cNvSpPr>
          <p:nvPr>
            <p:ph sz="half" idx="2"/>
          </p:nvPr>
        </p:nvSpPr>
        <p:spPr>
          <a:xfrm>
            <a:off x="4572000" y="1557338"/>
            <a:ext cx="4464050" cy="5300662"/>
          </a:xfrm>
        </p:spPr>
        <p:txBody>
          <a:bodyPr/>
          <a:lstStyle/>
          <a:p>
            <a:pPr eaLnBrk="1" hangingPunct="1"/>
            <a:r>
              <a:rPr lang="en-GB" sz="1800" smtClean="0"/>
              <a:t>A ydyn ni wedi nodi cyfleoedd yn llawn i wella ansawdd y profiadau dysgu i bob disgybl, ond yn enwedig y disgyblion o grwpiau sy’n agored i niwed?</a:t>
            </a:r>
          </a:p>
          <a:p>
            <a:pPr eaLnBrk="1" hangingPunct="1"/>
            <a:r>
              <a:rPr lang="en-GB" sz="1800" smtClean="0"/>
              <a:t>I ba raddau ydyn ni’n cynnwys disgyblion wrth ffurfio ac adolygu ein dulliau o wella presenoldeb?</a:t>
            </a:r>
          </a:p>
          <a:p>
            <a:pPr eaLnBrk="1" hangingPunct="1"/>
            <a:r>
              <a:rPr lang="en-GB" sz="1800" smtClean="0"/>
              <a:t>Pa mor llwyddiannus ydyn ni o ran ymgysylltu â disgyblion/teuluoedd mwy heriol? Beth allwn ni wneud i wella?</a:t>
            </a:r>
          </a:p>
          <a:p>
            <a:pPr eaLnBrk="1" hangingPunct="1"/>
            <a:r>
              <a:rPr lang="en-GB" sz="1800" smtClean="0"/>
              <a:t>Pa effaith a gaiff gweithio mewn partneriaeth ar wella presenoldeb? Beth sydd angen i ni wneud i wella?</a:t>
            </a:r>
          </a:p>
          <a:p>
            <a:pPr eaLnBrk="1" hangingPunct="1"/>
            <a:r>
              <a:rPr lang="en-GB" sz="1800" smtClean="0"/>
              <a:t>A ydyn ni wedi bod yn ddigon craff o ran defnyddio cyllid sydd ar gael a sut ydyn ni’n gwybod a yw hyn wedi gwneud gwahaniaeth?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112713" y="2357438"/>
            <a:ext cx="7772400" cy="1143000"/>
          </a:xfrm>
        </p:spPr>
        <p:txBody>
          <a:bodyPr/>
          <a:lstStyle/>
          <a:p>
            <a:pPr algn="l" eaLnBrk="1" hangingPunct="1"/>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smtClean="0">
                <a:hlinkClick r:id="rId3"/>
              </a:rPr>
              <a:t>Web-link to full report</a:t>
            </a: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3600" dirty="0" err="1" smtClean="0">
                <a:solidFill>
                  <a:srgbClr val="015284"/>
                </a:solidFill>
                <a:hlinkClick r:id="rId4"/>
              </a:rPr>
              <a:t>Gwe-ddolen</a:t>
            </a:r>
            <a:r>
              <a:rPr lang="en-GB" sz="3600" dirty="0" smtClean="0">
                <a:solidFill>
                  <a:srgbClr val="015284"/>
                </a:solidFill>
                <a:hlinkClick r:id="rId4"/>
              </a:rPr>
              <a:t> </a:t>
            </a:r>
            <a:r>
              <a:rPr lang="en-GB" sz="3600" dirty="0" err="1" smtClean="0">
                <a:solidFill>
                  <a:srgbClr val="015284"/>
                </a:solidFill>
                <a:hlinkClick r:id="rId4"/>
              </a:rPr>
              <a:t>i’r</a:t>
            </a:r>
            <a:r>
              <a:rPr lang="en-GB" sz="3600" dirty="0" smtClean="0">
                <a:solidFill>
                  <a:srgbClr val="015284"/>
                </a:solidFill>
                <a:hlinkClick r:id="rId4"/>
              </a:rPr>
              <a:t> </a:t>
            </a:r>
            <a:r>
              <a:rPr lang="en-GB" sz="3600" dirty="0" err="1" smtClean="0">
                <a:solidFill>
                  <a:srgbClr val="015284"/>
                </a:solidFill>
                <a:hlinkClick r:id="rId4"/>
              </a:rPr>
              <a:t>adroddiad</a:t>
            </a:r>
            <a:r>
              <a:rPr lang="en-GB" sz="3600" dirty="0" smtClean="0">
                <a:solidFill>
                  <a:srgbClr val="015284"/>
                </a:solidFill>
                <a:hlinkClick r:id="rId4"/>
              </a:rPr>
              <a:t> </a:t>
            </a:r>
            <a:r>
              <a:rPr lang="en-GB" sz="3600" dirty="0" err="1" smtClean="0">
                <a:solidFill>
                  <a:srgbClr val="015284"/>
                </a:solidFill>
                <a:hlinkClick r:id="rId4"/>
              </a:rPr>
              <a:t>llawn</a:t>
            </a: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Placeholder 5"/>
          <p:cNvSpPr>
            <a:spLocks noGrp="1"/>
          </p:cNvSpPr>
          <p:nvPr>
            <p:ph type="body" idx="1"/>
          </p:nvPr>
        </p:nvSpPr>
        <p:spPr/>
        <p:txBody>
          <a:bodyPr/>
          <a:lstStyle/>
          <a:p>
            <a:pPr algn="ctr" eaLnBrk="1" hangingPunct="1"/>
            <a:r>
              <a:rPr lang="en-GB" sz="6000" smtClean="0">
                <a:solidFill>
                  <a:srgbClr val="D60134"/>
                </a:solidFill>
              </a:rPr>
              <a:t>Questions…</a:t>
            </a:r>
          </a:p>
          <a:p>
            <a:pPr algn="ctr" eaLnBrk="1" hangingPunct="1"/>
            <a:r>
              <a:rPr lang="cy-GB" sz="6000" smtClean="0"/>
              <a:t>Cwestiynau...</a:t>
            </a:r>
            <a:endParaRPr lang="en-GB" sz="6000" smtClean="0"/>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2"/>
          <p:cNvSpPr>
            <a:spLocks noGrp="1"/>
          </p:cNvSpPr>
          <p:nvPr>
            <p:ph sz="half" idx="1"/>
          </p:nvPr>
        </p:nvSpPr>
        <p:spPr>
          <a:xfrm>
            <a:off x="290513" y="1268413"/>
            <a:ext cx="3810000" cy="5400675"/>
          </a:xfrm>
        </p:spPr>
        <p:txBody>
          <a:bodyPr/>
          <a:lstStyle/>
          <a:p>
            <a:pPr eaLnBrk="1" hangingPunct="1"/>
            <a:r>
              <a:rPr lang="en-GB" sz="2000" smtClean="0">
                <a:solidFill>
                  <a:srgbClr val="D60134"/>
                </a:solidFill>
              </a:rPr>
              <a:t>Welsh Government – Consortia Attendance Grant (2013)</a:t>
            </a:r>
          </a:p>
          <a:p>
            <a:pPr eaLnBrk="1" hangingPunct="1"/>
            <a:r>
              <a:rPr lang="en-GB" sz="2000" smtClean="0">
                <a:solidFill>
                  <a:srgbClr val="D60134"/>
                </a:solidFill>
              </a:rPr>
              <a:t>National Assembly for Wales’ Children and Young People Committee’s Inquiry into Behaviour and Attendance in Schools (2013) and Welsh Government’s response</a:t>
            </a:r>
          </a:p>
          <a:p>
            <a:pPr eaLnBrk="1" hangingPunct="1"/>
            <a:r>
              <a:rPr lang="en-GB" sz="2000" smtClean="0">
                <a:solidFill>
                  <a:srgbClr val="D60134"/>
                </a:solidFill>
              </a:rPr>
              <a:t>Welsh Government’s Guidance on penalty notices for regular non-attendance at school (2013)</a:t>
            </a:r>
          </a:p>
          <a:p>
            <a:pPr eaLnBrk="1" hangingPunct="1"/>
            <a:r>
              <a:rPr lang="en-GB" sz="2000" smtClean="0">
                <a:solidFill>
                  <a:srgbClr val="D60134"/>
                </a:solidFill>
              </a:rPr>
              <a:t>The report is based on visits to 19 secondary schools and 3 local authorities</a:t>
            </a:r>
          </a:p>
          <a:p>
            <a:pPr eaLnBrk="1" hangingPunct="1"/>
            <a:endParaRPr lang="en-GB" smtClean="0"/>
          </a:p>
        </p:txBody>
      </p:sp>
      <p:sp>
        <p:nvSpPr>
          <p:cNvPr id="19458" name="Content Placeholder 3"/>
          <p:cNvSpPr>
            <a:spLocks noGrp="1"/>
          </p:cNvSpPr>
          <p:nvPr>
            <p:ph sz="half" idx="2"/>
          </p:nvPr>
        </p:nvSpPr>
        <p:spPr>
          <a:xfrm>
            <a:off x="4572000" y="1484313"/>
            <a:ext cx="4067175" cy="5113337"/>
          </a:xfrm>
        </p:spPr>
        <p:txBody>
          <a:bodyPr/>
          <a:lstStyle/>
          <a:p>
            <a:pPr eaLnBrk="1" hangingPunct="1"/>
            <a:r>
              <a:rPr lang="en-GB" sz="2000" smtClean="0"/>
              <a:t>Llywodraeth Cymru – Grant Consortia ar gyfer Presenoldeb (2013)</a:t>
            </a:r>
          </a:p>
          <a:p>
            <a:pPr eaLnBrk="1" hangingPunct="1"/>
            <a:r>
              <a:rPr lang="en-GB" sz="2000" smtClean="0"/>
              <a:t>Ymchwiliad Pwyllgor Plant a Phobl Ifanc y Cynulliad Cenedlaethol  i Ymddygiad a Phresenoldeb mewn Ysgolion (2013) ac ymateb Llywodraeth Cymru</a:t>
            </a:r>
          </a:p>
          <a:p>
            <a:pPr eaLnBrk="1" hangingPunct="1"/>
            <a:r>
              <a:rPr lang="en-GB" sz="2000" smtClean="0"/>
              <a:t>Arweiniad Llywodraeth Cymru ar hysbysiadau cosb am golli’r ysgol yn rheolaidd (2013)</a:t>
            </a:r>
          </a:p>
          <a:p>
            <a:pPr eaLnBrk="1" hangingPunct="1"/>
            <a:r>
              <a:rPr lang="en-GB" sz="2000" smtClean="0"/>
              <a:t>Mae’r adroddiad yn seiliedig ar ymweliadau ag 19 o ysgolion uwchradd a 3 awdurdod lleol</a:t>
            </a:r>
          </a:p>
          <a:p>
            <a:pPr eaLnBrk="1" hangingPunct="1"/>
            <a:endParaRPr lang="en-GB" smtClean="0"/>
          </a:p>
        </p:txBody>
      </p:sp>
      <p:sp>
        <p:nvSpPr>
          <p:cNvPr id="5" name="Rectangle 4"/>
          <p:cNvSpPr/>
          <p:nvPr/>
        </p:nvSpPr>
        <p:spPr>
          <a:xfrm>
            <a:off x="2195513" y="441325"/>
            <a:ext cx="4262437" cy="646113"/>
          </a:xfrm>
          <a:prstGeom prst="rect">
            <a:avLst/>
          </a:prstGeom>
        </p:spPr>
        <p:txBody>
          <a:bodyPr wrap="none">
            <a:spAutoFit/>
          </a:bodyPr>
          <a:lstStyle/>
          <a:p>
            <a:pPr>
              <a:defRPr/>
            </a:pPr>
            <a:r>
              <a:rPr lang="en-GB" sz="3600" kern="0" dirty="0">
                <a:solidFill>
                  <a:srgbClr val="D60134"/>
                </a:solidFill>
                <a:latin typeface="Arial"/>
              </a:rPr>
              <a:t>Background </a:t>
            </a:r>
            <a:r>
              <a:rPr lang="en-GB" sz="3600" kern="0" dirty="0" err="1">
                <a:solidFill>
                  <a:srgbClr val="015284"/>
                </a:solidFill>
                <a:latin typeface="Arial"/>
              </a:rPr>
              <a:t>Cefndir</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1506" name="Rectangle 4"/>
          <p:cNvSpPr>
            <a:spLocks noGrp="1" noChangeArrowheads="1"/>
          </p:cNvSpPr>
          <p:nvPr>
            <p:ph type="body" sz="half" idx="2"/>
          </p:nvPr>
        </p:nvSpPr>
        <p:spPr>
          <a:xfrm>
            <a:off x="179388" y="1268413"/>
            <a:ext cx="4176712" cy="5400675"/>
          </a:xfrm>
        </p:spPr>
        <p:txBody>
          <a:bodyPr/>
          <a:lstStyle/>
          <a:p>
            <a:pPr eaLnBrk="1" hangingPunct="1"/>
            <a:r>
              <a:rPr lang="en-GB" sz="2000" dirty="0" smtClean="0">
                <a:solidFill>
                  <a:srgbClr val="FF0000"/>
                </a:solidFill>
              </a:rPr>
              <a:t>In the past five years, attendance in secondary schools has improved. Authorised and unauthorised absences have both reduced.  </a:t>
            </a:r>
          </a:p>
          <a:p>
            <a:pPr eaLnBrk="1" hangingPunct="1"/>
            <a:r>
              <a:rPr lang="en-GB" sz="2000" dirty="0" smtClean="0">
                <a:solidFill>
                  <a:srgbClr val="FF0000"/>
                </a:solidFill>
              </a:rPr>
              <a:t>The proportion of pupils with no absences has also increased.</a:t>
            </a:r>
          </a:p>
          <a:p>
            <a:pPr eaLnBrk="1" hangingPunct="1"/>
            <a:r>
              <a:rPr lang="en-GB" sz="2000" dirty="0" smtClean="0">
                <a:solidFill>
                  <a:srgbClr val="FF0000"/>
                </a:solidFill>
              </a:rPr>
              <a:t>Nearly three-fifths of the remaining absence is due to illness.  </a:t>
            </a:r>
          </a:p>
          <a:p>
            <a:pPr eaLnBrk="1" hangingPunct="1"/>
            <a:r>
              <a:rPr lang="en-GB" sz="2000" dirty="0" smtClean="0">
                <a:solidFill>
                  <a:srgbClr val="FF0000"/>
                </a:solidFill>
              </a:rPr>
              <a:t>Despite the improvement, absenteeism is a concern in just under a third of secondary schools inspected since 2010, and disproportionately disadvantages vulnerable groups of pupils. </a:t>
            </a:r>
          </a:p>
          <a:p>
            <a:pPr eaLnBrk="1" hangingPunct="1"/>
            <a:endParaRPr lang="en-US" dirty="0" smtClean="0"/>
          </a:p>
        </p:txBody>
      </p:sp>
      <p:sp>
        <p:nvSpPr>
          <p:cNvPr id="21507" name="Rectangle 3"/>
          <p:cNvSpPr>
            <a:spLocks noChangeArrowheads="1"/>
          </p:cNvSpPr>
          <p:nvPr/>
        </p:nvSpPr>
        <p:spPr bwMode="auto">
          <a:xfrm>
            <a:off x="4427538" y="1268413"/>
            <a:ext cx="4537075" cy="573722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Yn y pum mlynedd diwethaf, mae presenoldeb wedi gwella mewn ysgolion uwchradd. Bu gostyngiad mewn absenoldebau awdurdodedig ac anawdurdodedig.   </a:t>
            </a:r>
          </a:p>
          <a:p>
            <a:pPr marL="361950" indent="-361950">
              <a:buFont typeface="Arial" charset="0"/>
              <a:buChar char="•"/>
            </a:pPr>
            <a:endParaRPr lang="en-GB" sz="600">
              <a:solidFill>
                <a:srgbClr val="015284"/>
              </a:solidFill>
            </a:endParaRPr>
          </a:p>
          <a:p>
            <a:pPr marL="361950" indent="-361950">
              <a:buFont typeface="Arial" charset="0"/>
              <a:buChar char="•"/>
            </a:pPr>
            <a:r>
              <a:rPr lang="en-GB" sz="2000">
                <a:solidFill>
                  <a:srgbClr val="015284"/>
                </a:solidFill>
              </a:rPr>
              <a:t>Mae cyfran y disgyblion heb unrhyw absenoldebau wedi cynyddu hefyd.</a:t>
            </a:r>
          </a:p>
          <a:p>
            <a:pPr marL="361950" indent="-361950">
              <a:buFont typeface="Arial" charset="0"/>
              <a:buChar char="•"/>
            </a:pPr>
            <a:endParaRPr lang="en-GB" sz="600">
              <a:solidFill>
                <a:srgbClr val="015284"/>
              </a:solidFill>
            </a:endParaRPr>
          </a:p>
          <a:p>
            <a:pPr marL="361950" indent="-361950">
              <a:buFont typeface="Arial" charset="0"/>
              <a:buChar char="•"/>
            </a:pPr>
            <a:r>
              <a:rPr lang="en-GB" sz="2000">
                <a:solidFill>
                  <a:srgbClr val="015284"/>
                </a:solidFill>
              </a:rPr>
              <a:t>Salwch sydd i gyfrif am bron i dair rhan o bump o absenoldeb arall.</a:t>
            </a:r>
          </a:p>
          <a:p>
            <a:pPr marL="361950" indent="-361950">
              <a:buFont typeface="Arial" charset="0"/>
              <a:buChar char="•"/>
            </a:pPr>
            <a:endParaRPr lang="en-GB" sz="600">
              <a:solidFill>
                <a:srgbClr val="015284"/>
              </a:solidFill>
            </a:endParaRPr>
          </a:p>
          <a:p>
            <a:pPr marL="361950" indent="-361950">
              <a:buFont typeface="Arial" charset="0"/>
              <a:buChar char="•"/>
            </a:pPr>
            <a:r>
              <a:rPr lang="en-GB" sz="2000">
                <a:solidFill>
                  <a:srgbClr val="015284"/>
                </a:solidFill>
              </a:rPr>
              <a:t>Er gwaetha’r gwelliant, mae absenoliaeth yn bryder mewn ychydig dan draean o ysgolion uwchradd a arolygwyd er 2010, ac mae’n rhoi grwpiau o ddisgyblion sy’n agored i niwed dan anfantais anghymesur.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3554" name="Rectangle 4"/>
          <p:cNvSpPr>
            <a:spLocks noGrp="1" noChangeArrowheads="1"/>
          </p:cNvSpPr>
          <p:nvPr>
            <p:ph type="body" sz="half" idx="2"/>
          </p:nvPr>
        </p:nvSpPr>
        <p:spPr>
          <a:xfrm>
            <a:off x="250825" y="1268413"/>
            <a:ext cx="4105275" cy="4968875"/>
          </a:xfrm>
        </p:spPr>
        <p:txBody>
          <a:bodyPr/>
          <a:lstStyle/>
          <a:p>
            <a:pPr eaLnBrk="1" hangingPunct="1"/>
            <a:r>
              <a:rPr lang="en-GB" smtClean="0">
                <a:solidFill>
                  <a:srgbClr val="FF0000"/>
                </a:solidFill>
              </a:rPr>
              <a:t>There has been a year-on-year reduction in the proportion of pupils who are persistently absent.  </a:t>
            </a:r>
          </a:p>
          <a:p>
            <a:pPr eaLnBrk="1" hangingPunct="1"/>
            <a:r>
              <a:rPr lang="en-GB" smtClean="0">
                <a:solidFill>
                  <a:srgbClr val="FF0000"/>
                </a:solidFill>
              </a:rPr>
              <a:t>However, persistent absentees now account for a quarter of all absences in secondary schools.  </a:t>
            </a:r>
          </a:p>
          <a:p>
            <a:pPr eaLnBrk="1" hangingPunct="1"/>
            <a:endParaRPr lang="en-US" smtClean="0"/>
          </a:p>
        </p:txBody>
      </p:sp>
      <p:sp>
        <p:nvSpPr>
          <p:cNvPr id="23555" name="Rectangle 3"/>
          <p:cNvSpPr>
            <a:spLocks noChangeArrowheads="1"/>
          </p:cNvSpPr>
          <p:nvPr/>
        </p:nvSpPr>
        <p:spPr bwMode="auto">
          <a:xfrm>
            <a:off x="4427538" y="1484313"/>
            <a:ext cx="4465637" cy="5386387"/>
          </a:xfrm>
          <a:prstGeom prst="rect">
            <a:avLst/>
          </a:prstGeom>
          <a:noFill/>
          <a:ln w="9525">
            <a:noFill/>
            <a:miter lim="800000"/>
            <a:headEnd/>
            <a:tailEnd/>
          </a:ln>
        </p:spPr>
        <p:txBody>
          <a:bodyPr>
            <a:spAutoFit/>
          </a:bodyPr>
          <a:lstStyle/>
          <a:p>
            <a:pPr marL="361950" indent="-361950">
              <a:buFont typeface="Arial" charset="0"/>
              <a:buChar char="•"/>
            </a:pPr>
            <a:r>
              <a:rPr lang="en-GB" sz="2800">
                <a:solidFill>
                  <a:srgbClr val="015284"/>
                </a:solidFill>
              </a:rPr>
              <a:t>Bu gostyngiad blwyddyn ar ôl blwyddyn yng nghyfran y disgyblion sy’n absennol yn barhaus.</a:t>
            </a:r>
          </a:p>
          <a:p>
            <a:pPr marL="361950" indent="-361950">
              <a:buFont typeface="Arial" charset="0"/>
              <a:buChar char="•"/>
            </a:pPr>
            <a:endParaRPr lang="en-GB" sz="900">
              <a:solidFill>
                <a:srgbClr val="015284"/>
              </a:solidFill>
            </a:endParaRPr>
          </a:p>
          <a:p>
            <a:pPr marL="361950" indent="-361950">
              <a:buFont typeface="Arial" charset="0"/>
              <a:buChar char="•"/>
            </a:pPr>
            <a:r>
              <a:rPr lang="en-GB" sz="2800">
                <a:solidFill>
                  <a:srgbClr val="015284"/>
                </a:solidFill>
              </a:rPr>
              <a:t>Fodd bynnag, mae disgyblion sy’n absennol yn barhaus yn cyfrif am chwarter o’r holl absenoldebau mewn ysgolion uwchradd erbyn hyn.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5602" name="Rectangle 4"/>
          <p:cNvSpPr>
            <a:spLocks noGrp="1" noChangeArrowheads="1"/>
          </p:cNvSpPr>
          <p:nvPr>
            <p:ph type="body" sz="half" idx="2"/>
          </p:nvPr>
        </p:nvSpPr>
        <p:spPr>
          <a:xfrm>
            <a:off x="468313" y="1268413"/>
            <a:ext cx="4248150" cy="4968875"/>
          </a:xfrm>
        </p:spPr>
        <p:txBody>
          <a:bodyPr/>
          <a:lstStyle/>
          <a:p>
            <a:pPr eaLnBrk="1" hangingPunct="1"/>
            <a:r>
              <a:rPr lang="en-GB" sz="2000" smtClean="0">
                <a:solidFill>
                  <a:srgbClr val="FF0000"/>
                </a:solidFill>
              </a:rPr>
              <a:t>About two-fifths of pupils who are absent for between 10-20% of sessions gain the level 2 threshold including English or Welsh and mathematics, compared with about three-fifths of pupils who are absent for between 4-6% of sessions.  </a:t>
            </a:r>
          </a:p>
          <a:p>
            <a:pPr eaLnBrk="1" hangingPunct="1"/>
            <a:r>
              <a:rPr lang="en-GB" sz="2000" smtClean="0">
                <a:solidFill>
                  <a:srgbClr val="FF0000"/>
                </a:solidFill>
              </a:rPr>
              <a:t>Despite the impact that an absence rate of 10-20% has, the threshold for referral to Education Welfare Services is generally an absence rate of over 20%.  </a:t>
            </a:r>
          </a:p>
          <a:p>
            <a:pPr eaLnBrk="1" hangingPunct="1"/>
            <a:endParaRPr lang="en-US" smtClean="0"/>
          </a:p>
        </p:txBody>
      </p:sp>
      <p:sp>
        <p:nvSpPr>
          <p:cNvPr id="25603" name="Rectangle 3"/>
          <p:cNvSpPr>
            <a:spLocks noChangeArrowheads="1"/>
          </p:cNvSpPr>
          <p:nvPr/>
        </p:nvSpPr>
        <p:spPr bwMode="auto">
          <a:xfrm>
            <a:off x="4787900" y="1412875"/>
            <a:ext cx="4032250" cy="4800600"/>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 rhyw ddwy ran o bump o ddisgyblion sy’n absennol am rhwng 10-20% o sesiynau yn cyrraedd trothwy lefel 2 yn cynnwys Saesneg neu Gymraeg a mathemateg, o gymharu â rhyw dri o bob pum disgybl sy’n absennol am rhwng 4-6% o sesiynau.</a:t>
            </a:r>
          </a:p>
          <a:p>
            <a:pPr marL="361950" indent="-361950">
              <a:buFont typeface="Arial" charset="0"/>
              <a:buChar char="•"/>
            </a:pPr>
            <a:endParaRPr lang="en-GB" sz="600">
              <a:solidFill>
                <a:srgbClr val="015284"/>
              </a:solidFill>
            </a:endParaRPr>
          </a:p>
          <a:p>
            <a:pPr marL="361950" indent="-361950">
              <a:buFont typeface="Arial" charset="0"/>
              <a:buChar char="•"/>
            </a:pPr>
            <a:r>
              <a:rPr lang="en-GB" sz="2000">
                <a:solidFill>
                  <a:srgbClr val="015284"/>
                </a:solidFill>
              </a:rPr>
              <a:t>Er gwaetha’r effaith y mae cyfradd absenoldeb o 10-20% yn ei chael, y trothwy ar gyfer cyfeirio at y Gwasanaethau Lles Addysg yn gyffredinol yw cyfradd absenoldeb o 20%.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7650" name="Rectangle 4"/>
          <p:cNvSpPr>
            <a:spLocks noGrp="1" noChangeArrowheads="1"/>
          </p:cNvSpPr>
          <p:nvPr>
            <p:ph type="body" sz="half" idx="2"/>
          </p:nvPr>
        </p:nvSpPr>
        <p:spPr>
          <a:xfrm>
            <a:off x="0" y="1196975"/>
            <a:ext cx="4284663" cy="5661025"/>
          </a:xfrm>
        </p:spPr>
        <p:txBody>
          <a:bodyPr/>
          <a:lstStyle/>
          <a:p>
            <a:pPr eaLnBrk="1" hangingPunct="1"/>
            <a:r>
              <a:rPr lang="en-GB" sz="2000" smtClean="0">
                <a:solidFill>
                  <a:srgbClr val="FF0000"/>
                </a:solidFill>
              </a:rPr>
              <a:t>Pupils eligible for free school (efsm) meals are more likely to be absent, to be persistent absentees, and to underperform. </a:t>
            </a:r>
          </a:p>
          <a:p>
            <a:pPr eaLnBrk="1" hangingPunct="1"/>
            <a:r>
              <a:rPr lang="en-GB" sz="2000" smtClean="0">
                <a:solidFill>
                  <a:srgbClr val="FF0000"/>
                </a:solidFill>
              </a:rPr>
              <a:t>The overall absence rate of pupils efsm is nearly twice the rate for pupils not eligible.  </a:t>
            </a:r>
          </a:p>
          <a:p>
            <a:pPr eaLnBrk="1" hangingPunct="1"/>
            <a:r>
              <a:rPr lang="en-GB" sz="2000" smtClean="0">
                <a:solidFill>
                  <a:srgbClr val="FF0000"/>
                </a:solidFill>
              </a:rPr>
              <a:t>Pupils efsm have an unauthorised absence rate that is four times higher than for pupils not eligible. </a:t>
            </a:r>
          </a:p>
          <a:p>
            <a:pPr eaLnBrk="1" hangingPunct="1"/>
            <a:r>
              <a:rPr lang="en-GB" sz="2000" smtClean="0">
                <a:solidFill>
                  <a:srgbClr val="FF0000"/>
                </a:solidFill>
              </a:rPr>
              <a:t>Just under a fifth of pupils eligible for free school meals are persistently absent.  This is much higher than the 5% of pupils not eligible who are persistently absent. </a:t>
            </a:r>
          </a:p>
          <a:p>
            <a:pPr eaLnBrk="1" hangingPunct="1"/>
            <a:endParaRPr lang="en-US" smtClean="0"/>
          </a:p>
        </p:txBody>
      </p:sp>
      <p:sp>
        <p:nvSpPr>
          <p:cNvPr id="27651" name="Rectangle 3"/>
          <p:cNvSpPr>
            <a:spLocks noChangeArrowheads="1"/>
          </p:cNvSpPr>
          <p:nvPr/>
        </p:nvSpPr>
        <p:spPr bwMode="auto">
          <a:xfrm>
            <a:off x="4211638" y="1268413"/>
            <a:ext cx="4932362" cy="5578475"/>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 disgyblion sy’n gymwys i gael prydau ysgol am ddim (PYDd) yn fwy tebygol o fod yn absennol, o fod  yn absennol yn barhaus, a thanberfformio</a:t>
            </a:r>
          </a:p>
          <a:p>
            <a:pPr marL="361950" indent="-361950">
              <a:buFont typeface="Arial" charset="0"/>
              <a:buChar char="•"/>
            </a:pPr>
            <a:r>
              <a:rPr lang="en-GB" sz="2000">
                <a:solidFill>
                  <a:srgbClr val="015284"/>
                </a:solidFill>
              </a:rPr>
              <a:t>Mae cyfradd absenoldeb gyffredinol disgyblion PYDd bron ddwywaith yn uwch na chyfradd disgyblion nad ydynt yn gymwys.</a:t>
            </a:r>
          </a:p>
          <a:p>
            <a:pPr marL="361950" indent="-361950">
              <a:buFont typeface="Arial" charset="0"/>
              <a:buChar char="•"/>
            </a:pPr>
            <a:r>
              <a:rPr lang="en-GB" sz="2000">
                <a:solidFill>
                  <a:srgbClr val="015284"/>
                </a:solidFill>
              </a:rPr>
              <a:t>Mae cyfradd absenoldeb anawdurdodedig disgyblion sy’n cael PYDd bedair gwaith yn uwch nag ar gyfer disgyblion nad ydynt yn gymwys. </a:t>
            </a:r>
          </a:p>
          <a:p>
            <a:pPr marL="361950" indent="-361950">
              <a:buFont typeface="Arial" charset="0"/>
              <a:buChar char="•"/>
            </a:pPr>
            <a:r>
              <a:rPr lang="en-GB" sz="2000">
                <a:solidFill>
                  <a:srgbClr val="015284"/>
                </a:solidFill>
              </a:rPr>
              <a:t>Mae ychydig o dan un rhan o bump o ddisgyblion sy’n gymwys i gael PYDd yn absennol yn barhaus. Mae hyn yn uwch o lawer na’r 5% o ddisgyblion nad ydynt yn gymwys sy’n absennol yn barhaus.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29698" name="Rectangle 4"/>
          <p:cNvSpPr>
            <a:spLocks noGrp="1" noChangeArrowheads="1"/>
          </p:cNvSpPr>
          <p:nvPr>
            <p:ph type="body" sz="half" idx="2"/>
          </p:nvPr>
        </p:nvSpPr>
        <p:spPr>
          <a:xfrm>
            <a:off x="0" y="1268413"/>
            <a:ext cx="4572000" cy="5589587"/>
          </a:xfrm>
        </p:spPr>
        <p:txBody>
          <a:bodyPr/>
          <a:lstStyle/>
          <a:p>
            <a:pPr eaLnBrk="1" hangingPunct="1"/>
            <a:r>
              <a:rPr lang="en-GB" sz="2000" smtClean="0">
                <a:solidFill>
                  <a:srgbClr val="FF0000"/>
                </a:solidFill>
              </a:rPr>
              <a:t>The absence rate for pupils with Special Educational Needs (SEN) is higher than for pupils with no SEN. </a:t>
            </a:r>
          </a:p>
          <a:p>
            <a:pPr eaLnBrk="1" hangingPunct="1"/>
            <a:r>
              <a:rPr lang="en-GB" sz="2000" smtClean="0">
                <a:solidFill>
                  <a:srgbClr val="FF0000"/>
                </a:solidFill>
              </a:rPr>
              <a:t>Schools have strengthened the messages they give regarding the link between high attendance and good academic achievement.  </a:t>
            </a:r>
          </a:p>
          <a:p>
            <a:pPr eaLnBrk="1" hangingPunct="1"/>
            <a:r>
              <a:rPr lang="en-GB" sz="2000" smtClean="0">
                <a:solidFill>
                  <a:srgbClr val="FF0000"/>
                </a:solidFill>
              </a:rPr>
              <a:t>Pupils have a good understanding of reasons for non-attendance.  </a:t>
            </a:r>
          </a:p>
          <a:p>
            <a:pPr eaLnBrk="1" hangingPunct="1"/>
            <a:r>
              <a:rPr lang="en-GB" sz="2000" smtClean="0">
                <a:solidFill>
                  <a:srgbClr val="FF0000"/>
                </a:solidFill>
              </a:rPr>
              <a:t>However, only a few schools have involved pupils in developing strategies to improve attendance, for example through school councils.  </a:t>
            </a:r>
          </a:p>
          <a:p>
            <a:pPr eaLnBrk="1" hangingPunct="1"/>
            <a:endParaRPr lang="en-US" smtClean="0"/>
          </a:p>
        </p:txBody>
      </p:sp>
      <p:sp>
        <p:nvSpPr>
          <p:cNvPr id="29699" name="Rectangle 3"/>
          <p:cNvSpPr>
            <a:spLocks noChangeArrowheads="1"/>
          </p:cNvSpPr>
          <p:nvPr/>
        </p:nvSpPr>
        <p:spPr bwMode="auto">
          <a:xfrm>
            <a:off x="4427538" y="1341438"/>
            <a:ext cx="4537075" cy="5454650"/>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Mae’r gyfradd absenoldeb ar gyfer disgyblion ag Anghenion Addysgol Arbennig (AAA) yn uwch nag ar gyfer disgyblion heb AAA. </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Mae ysgolion wedi cryfhau’r negeseuon y maent yn eu rhoi yngl</a:t>
            </a:r>
            <a:r>
              <a:rPr lang="cy-GB" sz="2000">
                <a:solidFill>
                  <a:srgbClr val="015284"/>
                </a:solidFill>
              </a:rPr>
              <a:t>ŷn â’r cysylltiad rhwng cyfradd bresenoldeb uchel a chyflawniad academaidd da.</a:t>
            </a:r>
          </a:p>
          <a:p>
            <a:pPr marL="361950" indent="-361950">
              <a:buFont typeface="Arial" charset="0"/>
              <a:buChar char="•"/>
            </a:pPr>
            <a:endParaRPr lang="cy-GB" sz="400">
              <a:solidFill>
                <a:srgbClr val="015284"/>
              </a:solidFill>
            </a:endParaRPr>
          </a:p>
          <a:p>
            <a:pPr marL="361950" indent="-361950">
              <a:buFont typeface="Arial" charset="0"/>
              <a:buChar char="•"/>
            </a:pPr>
            <a:r>
              <a:rPr lang="en-GB" sz="2000">
                <a:solidFill>
                  <a:srgbClr val="015284"/>
                </a:solidFill>
              </a:rPr>
              <a:t>Mae dealltwriaeth dda gan ddisgyblion o’r rhesymau dros beidio â bod yn bresennol.  </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Fodd bynnag, dim ond ychydig o ysgolion sydd wedi cynnwys disgyblion wrth ddatblygu strategaethau i wella presenoldeb, er enghraifft trwy gynghorau ysgol.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31746" name="Rectangle 4"/>
          <p:cNvSpPr>
            <a:spLocks noGrp="1" noChangeArrowheads="1"/>
          </p:cNvSpPr>
          <p:nvPr>
            <p:ph type="body" sz="half" idx="2"/>
          </p:nvPr>
        </p:nvSpPr>
        <p:spPr>
          <a:xfrm>
            <a:off x="0" y="1268413"/>
            <a:ext cx="4427538" cy="5400675"/>
          </a:xfrm>
        </p:spPr>
        <p:txBody>
          <a:bodyPr/>
          <a:lstStyle/>
          <a:p>
            <a:pPr eaLnBrk="1" hangingPunct="1"/>
            <a:r>
              <a:rPr lang="en-GB" sz="2000" smtClean="0">
                <a:solidFill>
                  <a:srgbClr val="FF0000"/>
                </a:solidFill>
              </a:rPr>
              <a:t>Most schools visited have clear strategic approaches to improving attendance and a few have a written attendance strategy. However, strategies are not usually based on a detailed analysis of the available data or set clear targets for improvement.</a:t>
            </a:r>
          </a:p>
          <a:p>
            <a:pPr eaLnBrk="1" hangingPunct="1"/>
            <a:r>
              <a:rPr lang="en-GB" sz="2000" smtClean="0">
                <a:solidFill>
                  <a:srgbClr val="FF0000"/>
                </a:solidFill>
              </a:rPr>
              <a:t>Less than half of schools have analysed why pupils do not attend school well enough and they do not target improving the attendance of specific groups of pupils.  Around half of schools do not use data to evaluate the effect of initiatives to improve attendance. </a:t>
            </a:r>
          </a:p>
          <a:p>
            <a:pPr eaLnBrk="1" hangingPunct="1"/>
            <a:endParaRPr lang="en-US" smtClean="0"/>
          </a:p>
        </p:txBody>
      </p:sp>
      <p:sp>
        <p:nvSpPr>
          <p:cNvPr id="31747" name="Rectangle 3"/>
          <p:cNvSpPr>
            <a:spLocks noChangeArrowheads="1"/>
          </p:cNvSpPr>
          <p:nvPr/>
        </p:nvSpPr>
        <p:spPr bwMode="auto">
          <a:xfrm>
            <a:off x="4427538" y="1196975"/>
            <a:ext cx="4537075" cy="5638800"/>
          </a:xfrm>
          <a:prstGeom prst="rect">
            <a:avLst/>
          </a:prstGeom>
          <a:noFill/>
          <a:ln w="9525">
            <a:noFill/>
            <a:miter lim="800000"/>
            <a:headEnd/>
            <a:tailEnd/>
          </a:ln>
        </p:spPr>
        <p:txBody>
          <a:bodyPr>
            <a:spAutoFit/>
          </a:bodyPr>
          <a:lstStyle/>
          <a:p>
            <a:pPr marL="361950" indent="-361950">
              <a:buFont typeface="Arial" charset="0"/>
              <a:buChar char="•"/>
            </a:pPr>
            <a:r>
              <a:rPr lang="en-GB" sz="2000">
                <a:solidFill>
                  <a:srgbClr val="015284"/>
                </a:solidFill>
              </a:rPr>
              <a:t>Mae gan y rhan fwyaf o’r ysgolion yr ymwelwyd â nhw ddulliau strategol clir o wella presenoldeb ac mae strategaeth bresenoldeb ysgrifenedig gan ychydig ohonynt. Ond nid yw strategaethau fel arfer wedi’u seilio ar ddadansoddi’r data sydd ar gael yn fanwl ac nid ydynt yn gosod targedau clir i wella.</a:t>
            </a:r>
          </a:p>
          <a:p>
            <a:pPr marL="361950" indent="-361950">
              <a:buFont typeface="Arial" charset="0"/>
              <a:buChar char="•"/>
            </a:pPr>
            <a:endParaRPr lang="en-GB" sz="400">
              <a:solidFill>
                <a:srgbClr val="015284"/>
              </a:solidFill>
            </a:endParaRPr>
          </a:p>
          <a:p>
            <a:pPr marL="361950" indent="-361950">
              <a:buFont typeface="Arial" charset="0"/>
              <a:buChar char="•"/>
            </a:pPr>
            <a:r>
              <a:rPr lang="en-GB" sz="2000">
                <a:solidFill>
                  <a:srgbClr val="015284"/>
                </a:solidFill>
              </a:rPr>
              <a:t>Mae llai na hanner yr ysgolion wedi dadansoddi’n ddigon da pam nad yw disgyblion yn mynychu’r ysgol ac nid ydynt yn targedu gwella presenoldeb grwpiau penodol o ddisgyblion.  Nid yw tua hanner yr ysgolion yn defnyddio data i arfarnu effaith mentrau i wella presenoldeb.</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atic survey PPT">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ead_x0020_Inspector xmlns="4c2d5879-4e17-4934-9dac-90b30ab598df">
      <UserInfo>
        <DisplayName>Huw Davies</DisplayName>
        <AccountId>39</AccountId>
        <AccountType/>
      </UserInfo>
    </Lead_x0020_Inspector>
    <COBAS_x0020_Event_x0020_Title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Retention_x0020_Year xmlns="4c2d5879-4e17-4934-9dac-90b30ab598df">2014-07-23T23:00:00+00:00</Retention_x0020_Year>
    <Academic_x0020_Year xmlns="4c2d5879-4e17-4934-9dac-90b30ab598df">4</Academic_x0020_Year>
    <Calendar_x0020_Year xmlns="4c2d5879-4e17-4934-9dac-90b30ab598df" xsi:nil="true"/>
    <COBAS_x0020_Event_x0020_ID xmlns="4c2d5879-4e17-4934-9dac-90b30ab598df">03670</COBAS_x0020_Event_x0020_ID>
    <TaxCatchAll xmlns="4c2d5879-4e17-4934-9dac-90b30ab598df">
      <Value>1</Value>
    </TaxCatchAll>
    <Financial_x0020_Year xmlns="4c2d5879-4e17-4934-9dac-90b30ab598df" xsi:nil="true"/>
    <Title_x0020__x0028_Welsh_x0029_ xmlns="4c2d5879-4e17-4934-9dac-90b30ab598df" xsi:nil="true"/>
    <COBAS_x0020_Thematic_x0020_Event_x0020_ID xmlns="4c2d5879-4e17-4934-9dac-90b30ab598df">9</COBAS_x0020_Thematic_x0020_Event_x0020_ID>
    <Year_x0020_of_x0020_Survey xmlns="4c2d5879-4e17-4934-9dac-90b30ab598df">2013-2014</Year_x0020_of_x0020_Survey>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PPT" ma:contentTypeID="0x0101004FF563581D1EBA4688BFE70077AFADA60312000AAD7F076E450E48B5A0AC7B3FF907F3" ma:contentTypeVersion="16" ma:contentTypeDescription="Thematic survey PPT" ma:contentTypeScope="" ma:versionID="20143bc5c27a919e42527fe23f151654">
  <xsd:schema xmlns:xsd="http://www.w3.org/2001/XMLSchema" xmlns:xs="http://www.w3.org/2001/XMLSchema" xmlns:p="http://schemas.microsoft.com/office/2006/metadata/properties" xmlns:ns2="4c2d5879-4e17-4934-9dac-90b30ab598df" targetNamespace="http://schemas.microsoft.com/office/2006/metadata/properties" ma:root="true" ma:fieldsID="2bd6795b6efd32f850f81d8807f29e51"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01FCC1-CC36-49C0-B358-B855025B7DD0}">
  <ds:schemaRefs>
    <ds:schemaRef ds:uri="http://purl.org/dc/elements/1.1/"/>
    <ds:schemaRef ds:uri="http://schemas.microsoft.com/office/2006/documentManagement/types"/>
    <ds:schemaRef ds:uri="http://purl.org/dc/dcmitype/"/>
    <ds:schemaRef ds:uri="http://schemas.openxmlformats.org/package/2006/metadata/core-properties"/>
    <ds:schemaRef ds:uri="http://www.w3.org/XML/1998/namespace"/>
    <ds:schemaRef ds:uri="4c2d5879-4e17-4934-9dac-90b30ab598df"/>
    <ds:schemaRef ds:uri="http://schemas.microsoft.com/office/infopath/2007/PartnerControls"/>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FDCACB6B-FD40-486B-A357-17EED5293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A96736-F360-4B94-94B6-5C08F68D3FDF}">
  <ds:schemaRefs>
    <ds:schemaRef ds:uri="http://schemas.microsoft.com/office/2006/metadata/customXsn"/>
  </ds:schemaRefs>
</ds:datastoreItem>
</file>

<file path=customXml/itemProps4.xml><?xml version="1.0" encoding="utf-8"?>
<ds:datastoreItem xmlns:ds="http://schemas.openxmlformats.org/officeDocument/2006/customXml" ds:itemID="{66F7B46C-E512-4DB2-9808-5DA65451F0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Thematic%20survey%20PPT</Template>
  <TotalTime>1156</TotalTime>
  <Words>3103</Words>
  <Application>Microsoft Office PowerPoint</Application>
  <PresentationFormat>On-screen Show (4:3)</PresentationFormat>
  <Paragraphs>253</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Thematic survey PPT</vt:lpstr>
      <vt:lpstr>     Pupil attendance in secondary schools  Presenoldeb disgyblion  mewn ysgolion uwchradd</vt:lpstr>
      <vt:lpstr>Background Cefndir</vt:lpstr>
      <vt:lpstr>PowerPoint Presentation</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PowerPoint Presentation</vt:lpstr>
      <vt:lpstr>Main findings  Prif ganfyddiadau</vt:lpstr>
      <vt:lpstr>PowerPoint Presentation</vt:lpstr>
      <vt:lpstr>Recommendations Argymhellion</vt:lpstr>
      <vt:lpstr>Recommendations Argymhellion</vt:lpstr>
      <vt:lpstr>Recommendations Argymhellion</vt:lpstr>
      <vt:lpstr>Recommendations Argymhellion</vt:lpstr>
      <vt:lpstr>PowerPoint Presentation</vt:lpstr>
      <vt:lpstr>Best practice Arfer orau</vt:lpstr>
      <vt:lpstr>10 questions for providers 10 cwestiwn i ddarparwyr</vt:lpstr>
      <vt:lpstr>10 questions for providers 10 cwestiwn i ddarparwyr</vt:lpstr>
      <vt:lpstr>     Web-link to full report    Gwe-ddolen i’r adroddiad llawn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School Attendance</dc:title>
  <dc:creator>Huw Davies</dc:creator>
  <cp:lastModifiedBy>Robert Gairey</cp:lastModifiedBy>
  <cp:revision>120</cp:revision>
  <dcterms:created xsi:type="dcterms:W3CDTF">2014-06-03T09:17:33Z</dcterms:created>
  <dcterms:modified xsi:type="dcterms:W3CDTF">2015-08-07T08:49:14Z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0x0101004FF563581D1EBA4688BFE70077AFADA60312000AAD7F076E450E48B5A0AC7B3FF907F3</vt:lpwstr>
  </property>
  <property fmtid="{D5CDD505-2E9C-101B-9397-08002B2CF9AE}" pid="3" name="ContentType">
    <vt:lpwstr>Document</vt:lpwstr>
  </property>
  <property fmtid="{D5CDD505-2E9C-101B-9397-08002B2CF9AE}" pid="4" name="Estyn_x0020_Language">
    <vt:lpwstr>1;#English|777de1d1-cd30-4966-a2e3-f61db4c431e8</vt:lpwstr>
  </property>
  <property fmtid="{D5CDD505-2E9C-101B-9397-08002B2CF9AE}" pid="5" name="Estyn Language">
    <vt:lpwstr>1;#English|777de1d1-cd30-4966-a2e3-f61db4c431e8</vt:lpwstr>
  </property>
  <property fmtid="{D5CDD505-2E9C-101B-9397-08002B2CF9AE}" pid="6" name="Title (Welsh)">
    <vt:lpwstr/>
  </property>
  <property fmtid="{D5CDD505-2E9C-101B-9397-08002B2CF9AE}" pid="7" name="COBAS Thematic Event ID">
    <vt:lpwstr>9</vt:lpwstr>
  </property>
  <property fmtid="{D5CDD505-2E9C-101B-9397-08002B2CF9AE}" pid="8" name="COBAS Event Short Title">
    <vt:lpwstr/>
  </property>
  <property fmtid="{D5CDD505-2E9C-101B-9397-08002B2CF9AE}" pid="9" name="b6bad8d7342d4cc5ae5d0cd685ebd519">
    <vt:lpwstr>English777de1d1-cd30-4966-a2e3-f61db4c431e8</vt:lpwstr>
  </property>
  <property fmtid="{D5CDD505-2E9C-101B-9397-08002B2CF9AE}" pid="10" name="Lead Inspector">
    <vt:lpwstr>39;#Huw Davies</vt:lpwstr>
  </property>
  <property fmtid="{D5CDD505-2E9C-101B-9397-08002B2CF9AE}" pid="11" name="Calendar Year">
    <vt:lpwstr/>
  </property>
  <property fmtid="{D5CDD505-2E9C-101B-9397-08002B2CF9AE}" pid="12" name="Retention Year">
    <vt:lpwstr>2014-06-03T00:00:00Z</vt:lpwstr>
  </property>
  <property fmtid="{D5CDD505-2E9C-101B-9397-08002B2CF9AE}" pid="13" name="Year of Survey">
    <vt:lpwstr>2013-2014</vt:lpwstr>
  </property>
  <property fmtid="{D5CDD505-2E9C-101B-9397-08002B2CF9AE}" pid="14" name="TaxCatchAll">
    <vt:lpwstr>1;#</vt:lpwstr>
  </property>
  <property fmtid="{D5CDD505-2E9C-101B-9397-08002B2CF9AE}" pid="15" name="Academic Year">
    <vt:lpwstr>4</vt:lpwstr>
  </property>
  <property fmtid="{D5CDD505-2E9C-101B-9397-08002B2CF9AE}" pid="16" name="COBAS Event ID">
    <vt:lpwstr>03670</vt:lpwstr>
  </property>
  <property fmtid="{D5CDD505-2E9C-101B-9397-08002B2CF9AE}" pid="17" name="COBAS Event Title">
    <vt:lpwstr/>
  </property>
  <property fmtid="{D5CDD505-2E9C-101B-9397-08002B2CF9AE}" pid="18" name="Financial Year">
    <vt:lpwstr/>
  </property>
</Properties>
</file>