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05" r:id="rId2"/>
    <p:sldId id="292" r:id="rId3"/>
    <p:sldId id="324" r:id="rId4"/>
    <p:sldId id="270" r:id="rId5"/>
    <p:sldId id="311" r:id="rId6"/>
    <p:sldId id="312" r:id="rId7"/>
    <p:sldId id="313" r:id="rId8"/>
    <p:sldId id="314" r:id="rId9"/>
    <p:sldId id="315" r:id="rId10"/>
    <p:sldId id="316" r:id="rId11"/>
    <p:sldId id="317" r:id="rId12"/>
    <p:sldId id="318" r:id="rId13"/>
    <p:sldId id="326" r:id="rId14"/>
    <p:sldId id="319" r:id="rId15"/>
    <p:sldId id="296" r:id="rId16"/>
    <p:sldId id="320" r:id="rId17"/>
    <p:sldId id="321" r:id="rId18"/>
    <p:sldId id="322" r:id="rId19"/>
    <p:sldId id="306" r:id="rId20"/>
    <p:sldId id="307" r:id="rId21"/>
    <p:sldId id="323" r:id="rId22"/>
    <p:sldId id="325" r:id="rId23"/>
    <p:sldId id="291" r:id="rId24"/>
    <p:sldId id="308" r:id="rId25"/>
  </p:sldIdLst>
  <p:sldSz cx="9144000" cy="6858000" type="screen4x3"/>
  <p:notesSz cx="6797675" cy="9928225"/>
  <p:defaultTextStyle>
    <a:defPPr>
      <a:defRPr lang="en-GB"/>
    </a:defPPr>
    <a:lvl1pPr algn="l" rtl="0" fontAlgn="base">
      <a:spcBef>
        <a:spcPct val="0"/>
      </a:spcBef>
      <a:spcAft>
        <a:spcPct val="0"/>
      </a:spcAft>
      <a:defRPr sz="4400" kern="1200">
        <a:solidFill>
          <a:schemeClr val="accent2"/>
        </a:solidFill>
        <a:latin typeface="Arial" charset="0"/>
        <a:ea typeface="+mn-ea"/>
        <a:cs typeface="Arial" charset="0"/>
      </a:defRPr>
    </a:lvl1pPr>
    <a:lvl2pPr marL="457200" algn="l" rtl="0" fontAlgn="base">
      <a:spcBef>
        <a:spcPct val="0"/>
      </a:spcBef>
      <a:spcAft>
        <a:spcPct val="0"/>
      </a:spcAft>
      <a:defRPr sz="4400" kern="1200">
        <a:solidFill>
          <a:schemeClr val="accent2"/>
        </a:solidFill>
        <a:latin typeface="Arial" charset="0"/>
        <a:ea typeface="+mn-ea"/>
        <a:cs typeface="Arial" charset="0"/>
      </a:defRPr>
    </a:lvl2pPr>
    <a:lvl3pPr marL="914400" algn="l" rtl="0" fontAlgn="base">
      <a:spcBef>
        <a:spcPct val="0"/>
      </a:spcBef>
      <a:spcAft>
        <a:spcPct val="0"/>
      </a:spcAft>
      <a:defRPr sz="4400" kern="1200">
        <a:solidFill>
          <a:schemeClr val="accent2"/>
        </a:solidFill>
        <a:latin typeface="Arial" charset="0"/>
        <a:ea typeface="+mn-ea"/>
        <a:cs typeface="Arial" charset="0"/>
      </a:defRPr>
    </a:lvl3pPr>
    <a:lvl4pPr marL="1371600" algn="l" rtl="0" fontAlgn="base">
      <a:spcBef>
        <a:spcPct val="0"/>
      </a:spcBef>
      <a:spcAft>
        <a:spcPct val="0"/>
      </a:spcAft>
      <a:defRPr sz="4400" kern="1200">
        <a:solidFill>
          <a:schemeClr val="accent2"/>
        </a:solidFill>
        <a:latin typeface="Arial" charset="0"/>
        <a:ea typeface="+mn-ea"/>
        <a:cs typeface="Arial" charset="0"/>
      </a:defRPr>
    </a:lvl4pPr>
    <a:lvl5pPr marL="1828800" algn="l" rtl="0" fontAlgn="base">
      <a:spcBef>
        <a:spcPct val="0"/>
      </a:spcBef>
      <a:spcAft>
        <a:spcPct val="0"/>
      </a:spcAft>
      <a:defRPr sz="4400" kern="1200">
        <a:solidFill>
          <a:schemeClr val="accent2"/>
        </a:solidFill>
        <a:latin typeface="Arial" charset="0"/>
        <a:ea typeface="+mn-ea"/>
        <a:cs typeface="Arial" charset="0"/>
      </a:defRPr>
    </a:lvl5pPr>
    <a:lvl6pPr marL="2286000" algn="l" defTabSz="914400" rtl="0" eaLnBrk="1" latinLnBrk="0" hangingPunct="1">
      <a:defRPr sz="4400" kern="1200">
        <a:solidFill>
          <a:schemeClr val="accent2"/>
        </a:solidFill>
        <a:latin typeface="Arial" charset="0"/>
        <a:ea typeface="+mn-ea"/>
        <a:cs typeface="Arial" charset="0"/>
      </a:defRPr>
    </a:lvl6pPr>
    <a:lvl7pPr marL="2743200" algn="l" defTabSz="914400" rtl="0" eaLnBrk="1" latinLnBrk="0" hangingPunct="1">
      <a:defRPr sz="4400" kern="1200">
        <a:solidFill>
          <a:schemeClr val="accent2"/>
        </a:solidFill>
        <a:latin typeface="Arial" charset="0"/>
        <a:ea typeface="+mn-ea"/>
        <a:cs typeface="Arial" charset="0"/>
      </a:defRPr>
    </a:lvl7pPr>
    <a:lvl8pPr marL="3200400" algn="l" defTabSz="914400" rtl="0" eaLnBrk="1" latinLnBrk="0" hangingPunct="1">
      <a:defRPr sz="4400" kern="1200">
        <a:solidFill>
          <a:schemeClr val="accent2"/>
        </a:solidFill>
        <a:latin typeface="Arial" charset="0"/>
        <a:ea typeface="+mn-ea"/>
        <a:cs typeface="Arial" charset="0"/>
      </a:defRPr>
    </a:lvl8pPr>
    <a:lvl9pPr marL="3657600" algn="l" defTabSz="914400" rtl="0" eaLnBrk="1" latinLnBrk="0" hangingPunct="1">
      <a:defRPr sz="4400"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134"/>
    <a:srgbClr val="015284"/>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91636" autoAdjust="0"/>
  </p:normalViewPr>
  <p:slideViewPr>
    <p:cSldViewPr>
      <p:cViewPr>
        <p:scale>
          <a:sx n="90" d="100"/>
          <a:sy n="90" d="100"/>
        </p:scale>
        <p:origin x="-2160" y="-7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mn-cs"/>
              </a:defRPr>
            </a:lvl1pPr>
          </a:lstStyle>
          <a:p>
            <a:pPr>
              <a:defRPr/>
            </a:pPr>
            <a:fld id="{80246A5F-AE6D-43A3-93C2-B5E8A8D58F81}" type="datetimeFigureOut">
              <a:rPr lang="en-US"/>
              <a:pPr>
                <a:defRPr/>
              </a:pPr>
              <a:t>8/7/2015</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cs typeface="+mn-cs"/>
              </a:defRPr>
            </a:lvl1pPr>
          </a:lstStyle>
          <a:p>
            <a:pPr>
              <a:defRPr/>
            </a:pPr>
            <a:fld id="{7CB0901B-B85B-43C9-ABA4-84CAE6389991}" type="slidenum">
              <a:rPr lang="en-US"/>
              <a:pPr>
                <a:defRPr/>
              </a:pPr>
              <a:t>‹#›</a:t>
            </a:fld>
            <a:endParaRPr lang="en-US"/>
          </a:p>
        </p:txBody>
      </p:sp>
    </p:spTree>
    <p:extLst>
      <p:ext uri="{BB962C8B-B14F-4D97-AF65-F5344CB8AC3E}">
        <p14:creationId xmlns:p14="http://schemas.microsoft.com/office/powerpoint/2010/main" val="27728469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7488" y="1484313"/>
            <a:ext cx="1960562" cy="5373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484313"/>
            <a:ext cx="5730875" cy="5373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14843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556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pic>
        <p:nvPicPr>
          <p:cNvPr id="1026" name="Picture 20" descr="estyn_powerpoint_01"/>
          <p:cNvPicPr>
            <a:picLocks noChangeAspect="1" noChangeArrowheads="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4213" y="14843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text styles</a:t>
            </a:r>
          </a:p>
        </p:txBody>
      </p:sp>
      <p:sp>
        <p:nvSpPr>
          <p:cNvPr id="1028" name="Rectangle 3"/>
          <p:cNvSpPr>
            <a:spLocks noGrp="1" noChangeArrowheads="1"/>
          </p:cNvSpPr>
          <p:nvPr>
            <p:ph type="body" idx="1"/>
          </p:nvPr>
        </p:nvSpPr>
        <p:spPr bwMode="auto">
          <a:xfrm>
            <a:off x="755650" y="2743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rgbClr val="D60134"/>
          </a:solidFill>
          <a:latin typeface="+mj-lt"/>
          <a:ea typeface="+mj-ea"/>
          <a:cs typeface="+mj-cs"/>
        </a:defRPr>
      </a:lvl1pPr>
      <a:lvl2pPr algn="ctr" rtl="0" eaLnBrk="0" fontAlgn="base" hangingPunct="0">
        <a:spcBef>
          <a:spcPct val="0"/>
        </a:spcBef>
        <a:spcAft>
          <a:spcPct val="0"/>
        </a:spcAft>
        <a:defRPr sz="4400">
          <a:solidFill>
            <a:srgbClr val="D60134"/>
          </a:solidFill>
          <a:latin typeface="Arial" charset="0"/>
        </a:defRPr>
      </a:lvl2pPr>
      <a:lvl3pPr algn="ctr" rtl="0" eaLnBrk="0" fontAlgn="base" hangingPunct="0">
        <a:spcBef>
          <a:spcPct val="0"/>
        </a:spcBef>
        <a:spcAft>
          <a:spcPct val="0"/>
        </a:spcAft>
        <a:defRPr sz="4400">
          <a:solidFill>
            <a:srgbClr val="D60134"/>
          </a:solidFill>
          <a:latin typeface="Arial" charset="0"/>
        </a:defRPr>
      </a:lvl3pPr>
      <a:lvl4pPr algn="ctr" rtl="0" eaLnBrk="0" fontAlgn="base" hangingPunct="0">
        <a:spcBef>
          <a:spcPct val="0"/>
        </a:spcBef>
        <a:spcAft>
          <a:spcPct val="0"/>
        </a:spcAft>
        <a:defRPr sz="4400">
          <a:solidFill>
            <a:srgbClr val="D60134"/>
          </a:solidFill>
          <a:latin typeface="Arial" charset="0"/>
        </a:defRPr>
      </a:lvl4pPr>
      <a:lvl5pPr algn="ctr" rtl="0" eaLnBrk="0" fontAlgn="base" hangingPunct="0">
        <a:spcBef>
          <a:spcPct val="0"/>
        </a:spcBef>
        <a:spcAft>
          <a:spcPct val="0"/>
        </a:spcAft>
        <a:defRPr sz="4400">
          <a:solidFill>
            <a:srgbClr val="D60134"/>
          </a:solidFill>
          <a:latin typeface="Arial" charset="0"/>
        </a:defRPr>
      </a:lvl5pPr>
      <a:lvl6pPr marL="457200" algn="ctr" rtl="0" eaLnBrk="1" fontAlgn="base" hangingPunct="1">
        <a:spcBef>
          <a:spcPct val="0"/>
        </a:spcBef>
        <a:spcAft>
          <a:spcPct val="0"/>
        </a:spcAft>
        <a:defRPr sz="4400">
          <a:solidFill>
            <a:srgbClr val="D60134"/>
          </a:solidFill>
          <a:latin typeface="Arial" charset="0"/>
        </a:defRPr>
      </a:lvl6pPr>
      <a:lvl7pPr marL="914400" algn="ctr" rtl="0" eaLnBrk="1" fontAlgn="base" hangingPunct="1">
        <a:spcBef>
          <a:spcPct val="0"/>
        </a:spcBef>
        <a:spcAft>
          <a:spcPct val="0"/>
        </a:spcAft>
        <a:defRPr sz="4400">
          <a:solidFill>
            <a:srgbClr val="D60134"/>
          </a:solidFill>
          <a:latin typeface="Arial" charset="0"/>
        </a:defRPr>
      </a:lvl7pPr>
      <a:lvl8pPr marL="1371600" algn="ctr" rtl="0" eaLnBrk="1" fontAlgn="base" hangingPunct="1">
        <a:spcBef>
          <a:spcPct val="0"/>
        </a:spcBef>
        <a:spcAft>
          <a:spcPct val="0"/>
        </a:spcAft>
        <a:defRPr sz="4400">
          <a:solidFill>
            <a:srgbClr val="D60134"/>
          </a:solidFill>
          <a:latin typeface="Arial" charset="0"/>
        </a:defRPr>
      </a:lvl8pPr>
      <a:lvl9pPr marL="1828800" algn="ctr" rtl="0" eaLnBrk="1" fontAlgn="base" hangingPunct="1">
        <a:spcBef>
          <a:spcPct val="0"/>
        </a:spcBef>
        <a:spcAft>
          <a:spcPct val="0"/>
        </a:spcAft>
        <a:defRPr sz="4400">
          <a:solidFill>
            <a:srgbClr val="D60134"/>
          </a:solidFill>
          <a:latin typeface="Arial" charset="0"/>
        </a:defRPr>
      </a:lvl9pPr>
    </p:titleStyle>
    <p:bodyStyle>
      <a:lvl1pPr marL="342900" indent="-342900" algn="l" rtl="0" eaLnBrk="0" fontAlgn="base" hangingPunct="0">
        <a:spcBef>
          <a:spcPct val="20000"/>
        </a:spcBef>
        <a:spcAft>
          <a:spcPct val="0"/>
        </a:spcAft>
        <a:buChar char="•"/>
        <a:defRPr sz="32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800">
          <a:solidFill>
            <a:srgbClr val="015284"/>
          </a:solidFill>
          <a:latin typeface="+mn-lt"/>
        </a:defRPr>
      </a:lvl2pPr>
      <a:lvl3pPr marL="1143000" indent="-228600" algn="l" rtl="0" eaLnBrk="0" fontAlgn="base" hangingPunct="0">
        <a:spcBef>
          <a:spcPct val="20000"/>
        </a:spcBef>
        <a:spcAft>
          <a:spcPct val="0"/>
        </a:spcAft>
        <a:buChar char="•"/>
        <a:defRPr sz="2400">
          <a:solidFill>
            <a:srgbClr val="015284"/>
          </a:solidFill>
          <a:latin typeface="+mn-lt"/>
        </a:defRPr>
      </a:lvl3pPr>
      <a:lvl4pPr marL="1600200" indent="-228600" algn="l" rtl="0" eaLnBrk="0" fontAlgn="base" hangingPunct="0">
        <a:spcBef>
          <a:spcPct val="20000"/>
        </a:spcBef>
        <a:spcAft>
          <a:spcPct val="0"/>
        </a:spcAft>
        <a:buChar char="–"/>
        <a:defRPr sz="2000">
          <a:solidFill>
            <a:srgbClr val="015284"/>
          </a:solidFill>
          <a:latin typeface="+mn-lt"/>
        </a:defRPr>
      </a:lvl4pPr>
      <a:lvl5pPr marL="2057400" indent="-228600" algn="l" rtl="0" eaLnBrk="0" fontAlgn="base" hangingPunct="0">
        <a:spcBef>
          <a:spcPct val="20000"/>
        </a:spcBef>
        <a:spcAft>
          <a:spcPct val="0"/>
        </a:spcAft>
        <a:buChar char="»"/>
        <a:defRPr sz="2000">
          <a:solidFill>
            <a:srgbClr val="015284"/>
          </a:solidFill>
          <a:latin typeface="+mn-lt"/>
        </a:defRPr>
      </a:lvl5pPr>
      <a:lvl6pPr marL="2514600" indent="-228600" algn="l" rtl="0" eaLnBrk="1" fontAlgn="base" hangingPunct="1">
        <a:spcBef>
          <a:spcPct val="20000"/>
        </a:spcBef>
        <a:spcAft>
          <a:spcPct val="0"/>
        </a:spcAft>
        <a:buChar char="»"/>
        <a:defRPr sz="2000">
          <a:solidFill>
            <a:srgbClr val="015284"/>
          </a:solidFill>
          <a:latin typeface="+mn-lt"/>
        </a:defRPr>
      </a:lvl6pPr>
      <a:lvl7pPr marL="2971800" indent="-228600" algn="l" rtl="0" eaLnBrk="1" fontAlgn="base" hangingPunct="1">
        <a:spcBef>
          <a:spcPct val="20000"/>
        </a:spcBef>
        <a:spcAft>
          <a:spcPct val="0"/>
        </a:spcAft>
        <a:buChar char="»"/>
        <a:defRPr sz="2000">
          <a:solidFill>
            <a:srgbClr val="015284"/>
          </a:solidFill>
          <a:latin typeface="+mn-lt"/>
        </a:defRPr>
      </a:lvl7pPr>
      <a:lvl8pPr marL="3429000" indent="-228600" algn="l" rtl="0" eaLnBrk="1" fontAlgn="base" hangingPunct="1">
        <a:spcBef>
          <a:spcPct val="20000"/>
        </a:spcBef>
        <a:spcAft>
          <a:spcPct val="0"/>
        </a:spcAft>
        <a:buChar char="»"/>
        <a:defRPr sz="2000">
          <a:solidFill>
            <a:srgbClr val="015284"/>
          </a:solidFill>
          <a:latin typeface="+mn-lt"/>
        </a:defRPr>
      </a:lvl8pPr>
      <a:lvl9pPr marL="3886200" indent="-228600" algn="l" rtl="0" eaLnBrk="1" fontAlgn="base" hangingPunct="1">
        <a:spcBef>
          <a:spcPct val="20000"/>
        </a:spcBef>
        <a:spcAft>
          <a:spcPct val="0"/>
        </a:spcAft>
        <a:buChar char="»"/>
        <a:defRPr sz="2000">
          <a:solidFill>
            <a:srgbClr val="01528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www.estyn.gov.uk/english/docViewer/315915.6/Action%20on%20bullying%20-%20June%202014/?navmap=30,163," TargetMode="External"/><Relationship Id="rId2" Type="http://schemas.openxmlformats.org/officeDocument/2006/relationships/hyperlink" Target="http://www.estyn.gov.uk/cymraeg/docViewer-w/315942.9/Gweithredu%20ar%20fwlio%20-%20Mehefin%202014/?navmap=30,163,"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6"/>
          <p:cNvSpPr>
            <a:spLocks noGrp="1"/>
          </p:cNvSpPr>
          <p:nvPr>
            <p:ph type="title"/>
          </p:nvPr>
        </p:nvSpPr>
        <p:spPr>
          <a:xfrm>
            <a:off x="684213" y="1484313"/>
            <a:ext cx="7772400" cy="3097212"/>
          </a:xfrm>
        </p:spPr>
        <p:txBody>
          <a:bodyPr/>
          <a:lstStyle/>
          <a:p>
            <a:pPr eaLnBrk="1" hangingPunct="1"/>
            <a:r>
              <a:rPr lang="en-GB" sz="3600" dirty="0" smtClean="0"/>
              <a:t/>
            </a:r>
            <a:br>
              <a:rPr lang="en-GB" sz="3600" dirty="0" smtClean="0"/>
            </a:br>
            <a:r>
              <a:rPr lang="en-GB" sz="3600" dirty="0" smtClean="0"/>
              <a:t/>
            </a:r>
            <a:br>
              <a:rPr lang="en-GB" sz="3600" dirty="0" smtClean="0"/>
            </a:br>
            <a:r>
              <a:rPr lang="en-GB" sz="6600" dirty="0" err="1" smtClean="0">
                <a:solidFill>
                  <a:srgbClr val="015284"/>
                </a:solidFill>
              </a:rPr>
              <a:t>Gweithredu</a:t>
            </a:r>
            <a:r>
              <a:rPr lang="en-GB" sz="6600" dirty="0" smtClean="0">
                <a:solidFill>
                  <a:srgbClr val="015284"/>
                </a:solidFill>
              </a:rPr>
              <a:t> </a:t>
            </a:r>
            <a:r>
              <a:rPr lang="en-GB" sz="6600" dirty="0" err="1">
                <a:solidFill>
                  <a:srgbClr val="015284"/>
                </a:solidFill>
              </a:rPr>
              <a:t>ar</a:t>
            </a:r>
            <a:r>
              <a:rPr lang="en-GB" sz="6600" dirty="0">
                <a:solidFill>
                  <a:srgbClr val="015284"/>
                </a:solidFill>
              </a:rPr>
              <a:t> </a:t>
            </a:r>
            <a:r>
              <a:rPr lang="en-GB" sz="6600" dirty="0" err="1">
                <a:solidFill>
                  <a:srgbClr val="015284"/>
                </a:solidFill>
              </a:rPr>
              <a:t>fwlio</a:t>
            </a:r>
            <a:r>
              <a:rPr lang="en-GB" sz="6600" dirty="0" smtClean="0">
                <a:solidFill>
                  <a:srgbClr val="015284"/>
                </a:solidFill>
              </a:rPr>
              <a:t/>
            </a:r>
            <a:br>
              <a:rPr lang="en-GB" sz="6600" dirty="0" smtClean="0">
                <a:solidFill>
                  <a:srgbClr val="015284"/>
                </a:solidFill>
              </a:rPr>
            </a:br>
            <a:r>
              <a:rPr lang="en-GB" sz="6600" dirty="0" smtClean="0"/>
              <a:t>Action </a:t>
            </a:r>
            <a:r>
              <a:rPr lang="en-GB" sz="6600" dirty="0"/>
              <a:t>on bullying</a:t>
            </a:r>
            <a:r>
              <a:rPr lang="en-GB" sz="3600" dirty="0" smtClean="0"/>
              <a:t/>
            </a:r>
            <a:br>
              <a:rPr lang="en-GB" sz="3600" dirty="0" smtClean="0"/>
            </a:br>
            <a:endParaRPr lang="en-GB" sz="3400" dirty="0" smtClean="0">
              <a:solidFill>
                <a:srgbClr val="01528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323850" y="260350"/>
            <a:ext cx="7772400" cy="719138"/>
          </a:xfrm>
        </p:spPr>
        <p:txBody>
          <a:bodyPr/>
          <a:lstStyle/>
          <a:p>
            <a:pPr eaLnBrk="1" hangingPunct="1"/>
            <a:r>
              <a:rPr lang="en-GB" sz="3600" smtClean="0">
                <a:solidFill>
                  <a:srgbClr val="015284"/>
                </a:solidFill>
              </a:rPr>
              <a:t>Prif ganfyddiadau</a:t>
            </a:r>
            <a:r>
              <a:rPr lang="en-US" sz="3600" smtClean="0">
                <a:solidFill>
                  <a:srgbClr val="015284"/>
                </a:solidFill>
              </a:rPr>
              <a:t/>
            </a:r>
            <a:br>
              <a:rPr lang="en-US" sz="3600" smtClean="0">
                <a:solidFill>
                  <a:srgbClr val="015284"/>
                </a:solidFill>
              </a:rPr>
            </a:br>
            <a:r>
              <a:rPr lang="en-GB" sz="3600" smtClean="0"/>
              <a:t>Main findings</a:t>
            </a:r>
            <a:endParaRPr lang="en-US" sz="3600" smtClean="0">
              <a:solidFill>
                <a:srgbClr val="015284"/>
              </a:solidFill>
            </a:endParaRPr>
          </a:p>
        </p:txBody>
      </p:sp>
      <p:sp>
        <p:nvSpPr>
          <p:cNvPr id="24578" name="Rectangle 4"/>
          <p:cNvSpPr>
            <a:spLocks noGrp="1" noChangeArrowheads="1"/>
          </p:cNvSpPr>
          <p:nvPr>
            <p:ph type="body" sz="half" idx="2"/>
          </p:nvPr>
        </p:nvSpPr>
        <p:spPr>
          <a:xfrm>
            <a:off x="468313" y="1268413"/>
            <a:ext cx="4248150" cy="4968875"/>
          </a:xfrm>
        </p:spPr>
        <p:txBody>
          <a:bodyPr/>
          <a:lstStyle/>
          <a:p>
            <a:pPr eaLnBrk="1" hangingPunct="1">
              <a:lnSpc>
                <a:spcPct val="90000"/>
              </a:lnSpc>
            </a:pPr>
            <a:r>
              <a:rPr lang="cy-GB" altLang="zh-CN" sz="2000" smtClean="0">
                <a:ea typeface="宋体"/>
                <a:cs typeface="宋体"/>
              </a:rPr>
              <a:t>Yn y rhan fwyaf o ysgolion uwchradd, mae disgyblion a staff yn pryderu am y cynnydd mewn bwlio seiber, yn enwedig mewn perthynas â’r nodweddion gwarchodedig</a:t>
            </a:r>
            <a:r>
              <a:rPr lang="cy-GB" sz="1800" smtClean="0"/>
              <a:t>.  </a:t>
            </a:r>
          </a:p>
          <a:p>
            <a:pPr eaLnBrk="1" hangingPunct="1">
              <a:lnSpc>
                <a:spcPct val="90000"/>
              </a:lnSpc>
            </a:pPr>
            <a:r>
              <a:rPr lang="cy-GB" altLang="zh-CN" sz="2000" smtClean="0">
                <a:ea typeface="宋体"/>
                <a:cs typeface="宋体"/>
              </a:rPr>
              <a:t>Mae bwlio seiber wedi creu mathau newydd o fwlio nad yw rhai staff yn gyfarwydd â nhw</a:t>
            </a:r>
            <a:r>
              <a:rPr lang="cy-GB" sz="1800" smtClean="0"/>
              <a:t>.  </a:t>
            </a:r>
          </a:p>
          <a:p>
            <a:pPr eaLnBrk="1" hangingPunct="1">
              <a:lnSpc>
                <a:spcPct val="90000"/>
              </a:lnSpc>
            </a:pPr>
            <a:r>
              <a:rPr lang="cy-GB" altLang="zh-CN" sz="2000" smtClean="0">
                <a:ea typeface="宋体"/>
                <a:cs typeface="宋体"/>
              </a:rPr>
              <a:t>Yn yr arfer orau, mae staff yn cael y wybodaeth ddiweddaraf am y technolegau y mae disgyblion yn eu defnyddio ac yn deall y potensial i’w camddefnyddio yn yr ysgol a thu hwnt</a:t>
            </a:r>
            <a:r>
              <a:rPr lang="cy-GB" sz="1800" smtClean="0"/>
              <a:t>.</a:t>
            </a:r>
          </a:p>
          <a:p>
            <a:pPr eaLnBrk="1" hangingPunct="1">
              <a:lnSpc>
                <a:spcPct val="90000"/>
              </a:lnSpc>
            </a:pPr>
            <a:endParaRPr lang="cy-GB" sz="1800" smtClean="0"/>
          </a:p>
        </p:txBody>
      </p:sp>
      <p:sp>
        <p:nvSpPr>
          <p:cNvPr id="4" name="Rectangle 4"/>
          <p:cNvSpPr txBox="1">
            <a:spLocks noChangeArrowheads="1"/>
          </p:cNvSpPr>
          <p:nvPr/>
        </p:nvSpPr>
        <p:spPr bwMode="auto">
          <a:xfrm>
            <a:off x="4838700" y="1484313"/>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smtClean="0">
                <a:solidFill>
                  <a:srgbClr val="D60134"/>
                </a:solidFill>
              </a:rPr>
              <a:t>In most secondary schools, pupils and staff are concerned about the rise in cyberbullying, particularly in relation to the protected characteristics.  </a:t>
            </a:r>
          </a:p>
          <a:p>
            <a:pPr>
              <a:defRPr/>
            </a:pPr>
            <a:r>
              <a:rPr lang="en-GB" sz="2000" kern="0" smtClean="0">
                <a:solidFill>
                  <a:srgbClr val="D60134"/>
                </a:solidFill>
              </a:rPr>
              <a:t>Cyberbullying has created new forms of bullying that are unfamiliar to some staff.  </a:t>
            </a:r>
          </a:p>
          <a:p>
            <a:pPr>
              <a:defRPr/>
            </a:pPr>
            <a:r>
              <a:rPr lang="en-GB" sz="2000" kern="0" smtClean="0">
                <a:solidFill>
                  <a:srgbClr val="D60134"/>
                </a:solidFill>
              </a:rPr>
              <a:t>In the best practice, staff keep up‑to‑date with the technologies that pupils use and understand their potential for misuse inside and outside school.</a:t>
            </a:r>
          </a:p>
          <a:p>
            <a:pPr>
              <a:defRPr/>
            </a:pPr>
            <a:endParaRPr lang="en-US" kern="0" dirty="0" smtClean="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323850" y="260350"/>
            <a:ext cx="7772400" cy="719138"/>
          </a:xfrm>
        </p:spPr>
        <p:txBody>
          <a:bodyPr/>
          <a:lstStyle/>
          <a:p>
            <a:pPr eaLnBrk="1" hangingPunct="1"/>
            <a:r>
              <a:rPr lang="en-GB" sz="3600" smtClean="0">
                <a:solidFill>
                  <a:srgbClr val="015284"/>
                </a:solidFill>
              </a:rPr>
              <a:t>Prif ganfyddiadau</a:t>
            </a:r>
            <a:r>
              <a:rPr lang="en-US" sz="3600" smtClean="0">
                <a:solidFill>
                  <a:srgbClr val="015284"/>
                </a:solidFill>
              </a:rPr>
              <a:t/>
            </a:r>
            <a:br>
              <a:rPr lang="en-US" sz="3600" smtClean="0">
                <a:solidFill>
                  <a:srgbClr val="015284"/>
                </a:solidFill>
              </a:rPr>
            </a:br>
            <a:r>
              <a:rPr lang="en-GB" sz="3600" smtClean="0"/>
              <a:t>Main findings</a:t>
            </a:r>
            <a:endParaRPr lang="en-US" sz="3600" smtClean="0">
              <a:solidFill>
                <a:srgbClr val="015284"/>
              </a:solidFill>
            </a:endParaRPr>
          </a:p>
        </p:txBody>
      </p:sp>
      <p:sp>
        <p:nvSpPr>
          <p:cNvPr id="25602" name="Rectangle 4"/>
          <p:cNvSpPr>
            <a:spLocks noGrp="1" noChangeArrowheads="1"/>
          </p:cNvSpPr>
          <p:nvPr>
            <p:ph type="body" sz="half" idx="2"/>
          </p:nvPr>
        </p:nvSpPr>
        <p:spPr>
          <a:xfrm>
            <a:off x="468313" y="1420813"/>
            <a:ext cx="4248150" cy="4816475"/>
          </a:xfrm>
        </p:spPr>
        <p:txBody>
          <a:bodyPr/>
          <a:lstStyle/>
          <a:p>
            <a:pPr eaLnBrk="1" hangingPunct="1">
              <a:lnSpc>
                <a:spcPct val="90000"/>
              </a:lnSpc>
            </a:pPr>
            <a:r>
              <a:rPr lang="cy-GB" sz="2000" dirty="0" smtClean="0"/>
              <a:t>Nid yw llawer o gynlluniau cydraddoldeb strategol ysgolion yn rhoi digon o sylw i’r ystod lawn o nodweddion gwarchodedig</a:t>
            </a:r>
            <a:r>
              <a:rPr lang="en-GB" sz="2000" dirty="0" smtClean="0"/>
              <a:t>. </a:t>
            </a:r>
          </a:p>
          <a:p>
            <a:pPr eaLnBrk="1" hangingPunct="1">
              <a:lnSpc>
                <a:spcPct val="90000"/>
              </a:lnSpc>
            </a:pPr>
            <a:r>
              <a:rPr lang="en-GB" sz="2000" dirty="0" smtClean="0"/>
              <a:t>Mae </a:t>
            </a:r>
            <a:r>
              <a:rPr lang="en-GB" sz="2000" dirty="0" err="1" smtClean="0"/>
              <a:t>rhai</a:t>
            </a:r>
            <a:r>
              <a:rPr lang="en-GB" sz="2000" dirty="0" smtClean="0"/>
              <a:t> </a:t>
            </a:r>
            <a:r>
              <a:rPr lang="en-GB" sz="2000" dirty="0" err="1" smtClean="0"/>
              <a:t>ysgolion</a:t>
            </a:r>
            <a:r>
              <a:rPr lang="en-GB" sz="2000" dirty="0" smtClean="0"/>
              <a:t> </a:t>
            </a:r>
            <a:r>
              <a:rPr lang="en-GB" sz="2000" dirty="0" err="1" smtClean="0"/>
              <a:t>wedi</a:t>
            </a:r>
            <a:r>
              <a:rPr lang="en-GB" sz="2000" dirty="0" smtClean="0"/>
              <a:t> </a:t>
            </a:r>
            <a:r>
              <a:rPr lang="en-GB" sz="2000" dirty="0" err="1" smtClean="0"/>
              <a:t>cyfuno</a:t>
            </a:r>
            <a:r>
              <a:rPr lang="en-GB" sz="2000" dirty="0" smtClean="0"/>
              <a:t> </a:t>
            </a:r>
            <a:r>
              <a:rPr lang="en-GB" sz="2000" dirty="0" err="1" smtClean="0"/>
              <a:t>polisïau</a:t>
            </a:r>
            <a:r>
              <a:rPr lang="en-GB" sz="2000" dirty="0" smtClean="0"/>
              <a:t> </a:t>
            </a:r>
            <a:r>
              <a:rPr lang="en-GB" sz="2000" dirty="0" err="1" smtClean="0"/>
              <a:t>ymddygiad</a:t>
            </a:r>
            <a:r>
              <a:rPr lang="en-GB" sz="2000" dirty="0" smtClean="0"/>
              <a:t> a </a:t>
            </a:r>
            <a:r>
              <a:rPr lang="en-GB" sz="2000" dirty="0" err="1" smtClean="0"/>
              <a:t>gwrth-fwlio</a:t>
            </a:r>
            <a:r>
              <a:rPr lang="en-GB" sz="2000" dirty="0" smtClean="0"/>
              <a:t> </a:t>
            </a:r>
            <a:r>
              <a:rPr lang="en-GB" sz="2000" dirty="0" err="1" smtClean="0"/>
              <a:t>mewn</a:t>
            </a:r>
            <a:r>
              <a:rPr lang="en-GB" sz="2000" dirty="0" smtClean="0"/>
              <a:t> un </a:t>
            </a:r>
            <a:r>
              <a:rPr lang="en-GB" sz="2000" dirty="0" err="1" smtClean="0"/>
              <a:t>ddogfen</a:t>
            </a:r>
            <a:r>
              <a:rPr lang="en-GB" sz="2000" dirty="0" smtClean="0"/>
              <a:t>. </a:t>
            </a:r>
            <a:r>
              <a:rPr lang="cy-GB" sz="2000" dirty="0" smtClean="0"/>
              <a:t>Yn yr enghreifftiau gorau, caiff y polisïau hyn eu deall yn dda ac maent yn nodi disgwyliadau’r ysgol ynglŷn </a:t>
            </a:r>
            <a:r>
              <a:rPr lang="cy-GB" sz="2000" dirty="0" err="1" smtClean="0"/>
              <a:t>â’r</a:t>
            </a:r>
            <a:r>
              <a:rPr lang="cy-GB" sz="2000" dirty="0" smtClean="0"/>
              <a:t> modd y dylai aelodau o gymuned yr ysgol drin ei gilydd</a:t>
            </a:r>
            <a:r>
              <a:rPr lang="en-GB" sz="2000" dirty="0" smtClean="0"/>
              <a:t>. </a:t>
            </a:r>
            <a:r>
              <a:rPr lang="cy-GB" sz="2000" dirty="0" smtClean="0"/>
              <a:t>Mae’r ysgolion hyn yn gweld bwlio o fewn continwwm ymddygiad ac yn tueddu i ddelio ag ef yn fwy llwyddiannus.</a:t>
            </a:r>
            <a:r>
              <a:rPr lang="en-GB" sz="2000" dirty="0" smtClean="0"/>
              <a:t>   </a:t>
            </a:r>
          </a:p>
          <a:p>
            <a:pPr eaLnBrk="1" hangingPunct="1">
              <a:lnSpc>
                <a:spcPct val="90000"/>
              </a:lnSpc>
            </a:pPr>
            <a:endParaRPr lang="en-GB" sz="2000" dirty="0" smtClean="0"/>
          </a:p>
          <a:p>
            <a:pPr eaLnBrk="1" hangingPunct="1">
              <a:lnSpc>
                <a:spcPct val="90000"/>
              </a:lnSpc>
            </a:pPr>
            <a:endParaRPr lang="en-US" sz="2000" dirty="0" smtClean="0"/>
          </a:p>
        </p:txBody>
      </p:sp>
      <p:sp>
        <p:nvSpPr>
          <p:cNvPr id="4" name="Rectangle 4"/>
          <p:cNvSpPr txBox="1">
            <a:spLocks noChangeArrowheads="1"/>
          </p:cNvSpPr>
          <p:nvPr/>
        </p:nvSpPr>
        <p:spPr bwMode="auto">
          <a:xfrm>
            <a:off x="4868863" y="1420813"/>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smtClean="0">
                <a:solidFill>
                  <a:srgbClr val="D60134"/>
                </a:solidFill>
              </a:rPr>
              <a:t>Many school strategic equality plans do not pay enough attention to the full range of protected characteristics. </a:t>
            </a:r>
          </a:p>
          <a:p>
            <a:pPr>
              <a:defRPr/>
            </a:pPr>
            <a:r>
              <a:rPr lang="en-GB" sz="2000" kern="0" smtClean="0">
                <a:solidFill>
                  <a:srgbClr val="D60134"/>
                </a:solidFill>
              </a:rPr>
              <a:t>A few schools have combined behaviour and anti-bullying policies into a single document. In the best examples, these policies are well understood and set out the school’s expectations about how members of the school community should treat each other. These schools see bullying within a continuum of behaviour and tend to deal with it more successfully.  </a:t>
            </a:r>
          </a:p>
          <a:p>
            <a:pPr>
              <a:defRPr/>
            </a:pPr>
            <a:endParaRPr lang="en-US" kern="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323850" y="260350"/>
            <a:ext cx="7772400" cy="719138"/>
          </a:xfrm>
        </p:spPr>
        <p:txBody>
          <a:bodyPr/>
          <a:lstStyle/>
          <a:p>
            <a:pPr eaLnBrk="1" hangingPunct="1"/>
            <a:r>
              <a:rPr lang="en-GB" sz="3600" dirty="0" err="1" smtClean="0">
                <a:solidFill>
                  <a:srgbClr val="015284"/>
                </a:solidFill>
              </a:rPr>
              <a:t>Prif</a:t>
            </a:r>
            <a:r>
              <a:rPr lang="en-GB" sz="3600" dirty="0" smtClean="0">
                <a:solidFill>
                  <a:srgbClr val="015284"/>
                </a:solidFill>
              </a:rPr>
              <a:t> </a:t>
            </a:r>
            <a:r>
              <a:rPr lang="en-GB" sz="3600" dirty="0" err="1" smtClean="0">
                <a:solidFill>
                  <a:srgbClr val="015284"/>
                </a:solidFill>
              </a:rPr>
              <a:t>ganfyddiadau</a:t>
            </a:r>
            <a:r>
              <a:rPr lang="en-US" sz="3600" dirty="0" smtClean="0">
                <a:solidFill>
                  <a:srgbClr val="015284"/>
                </a:solidFill>
              </a:rPr>
              <a:t/>
            </a:r>
            <a:br>
              <a:rPr lang="en-US" sz="3600" dirty="0" smtClean="0">
                <a:solidFill>
                  <a:srgbClr val="015284"/>
                </a:solidFill>
              </a:rPr>
            </a:br>
            <a:r>
              <a:rPr lang="en-GB" sz="3600" dirty="0" smtClean="0"/>
              <a:t>Main findings</a:t>
            </a:r>
            <a:endParaRPr lang="en-US" sz="3600" dirty="0" smtClean="0">
              <a:solidFill>
                <a:srgbClr val="015284"/>
              </a:solidFill>
            </a:endParaRPr>
          </a:p>
        </p:txBody>
      </p:sp>
      <p:sp>
        <p:nvSpPr>
          <p:cNvPr id="26626" name="Rectangle 4"/>
          <p:cNvSpPr>
            <a:spLocks noGrp="1" noChangeArrowheads="1"/>
          </p:cNvSpPr>
          <p:nvPr>
            <p:ph type="body" sz="half" idx="2"/>
          </p:nvPr>
        </p:nvSpPr>
        <p:spPr>
          <a:xfrm>
            <a:off x="4868863" y="1557338"/>
            <a:ext cx="4248150" cy="4968875"/>
          </a:xfrm>
        </p:spPr>
        <p:txBody>
          <a:bodyPr/>
          <a:lstStyle/>
          <a:p>
            <a:pPr eaLnBrk="1" hangingPunct="1"/>
            <a:r>
              <a:rPr lang="en-GB" sz="2000" dirty="0" smtClean="0">
                <a:solidFill>
                  <a:srgbClr val="D60134"/>
                </a:solidFill>
              </a:rPr>
              <a:t>In drawing up strategic equality plans many schools consult pupils, parents and staff, but few ask the views of groups linked to the protected characteristics.  </a:t>
            </a:r>
          </a:p>
          <a:p>
            <a:pPr eaLnBrk="1" hangingPunct="1"/>
            <a:r>
              <a:rPr lang="en-GB" sz="2000" dirty="0" smtClean="0">
                <a:solidFill>
                  <a:srgbClr val="D60134"/>
                </a:solidFill>
              </a:rPr>
              <a:t>In many schools, governing bodies review progress towards meeting the strategic equality plan annually.  However, the quality of this monitoring and the information provided to governors varies too much and is generally unsatisfactory.  </a:t>
            </a:r>
          </a:p>
        </p:txBody>
      </p:sp>
      <p:sp>
        <p:nvSpPr>
          <p:cNvPr id="4" name="Rectangle 4"/>
          <p:cNvSpPr txBox="1">
            <a:spLocks noChangeArrowheads="1"/>
          </p:cNvSpPr>
          <p:nvPr/>
        </p:nvSpPr>
        <p:spPr bwMode="auto">
          <a:xfrm>
            <a:off x="620713" y="1420813"/>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endParaRPr lang="en-GB" sz="2000" kern="0" dirty="0">
              <a:solidFill>
                <a:srgbClr val="D60134"/>
              </a:solidFill>
            </a:endParaRPr>
          </a:p>
        </p:txBody>
      </p:sp>
      <p:sp>
        <p:nvSpPr>
          <p:cNvPr id="26628" name="Rectangle 5"/>
          <p:cNvSpPr>
            <a:spLocks noChangeArrowheads="1"/>
          </p:cNvSpPr>
          <p:nvPr/>
        </p:nvSpPr>
        <p:spPr bwMode="auto">
          <a:xfrm>
            <a:off x="395288" y="1412875"/>
            <a:ext cx="4572000" cy="4708981"/>
          </a:xfrm>
          <a:prstGeom prst="rect">
            <a:avLst/>
          </a:prstGeom>
          <a:noFill/>
          <a:ln w="9525">
            <a:noFill/>
            <a:miter lim="800000"/>
            <a:headEnd/>
            <a:tailEnd/>
          </a:ln>
        </p:spPr>
        <p:txBody>
          <a:bodyPr>
            <a:spAutoFit/>
          </a:bodyPr>
          <a:lstStyle/>
          <a:p>
            <a:pPr marL="342900" indent="-342900">
              <a:buFont typeface="Arial" panose="020B0604020202020204" pitchFamily="34" charset="0"/>
              <a:buChar char="•"/>
            </a:pPr>
            <a:r>
              <a:rPr lang="cy-GB" sz="2000" dirty="0" smtClean="0">
                <a:solidFill>
                  <a:srgbClr val="015284"/>
                </a:solidFill>
              </a:rPr>
              <a:t>Wrth </a:t>
            </a:r>
            <a:r>
              <a:rPr lang="cy-GB" sz="2000" dirty="0">
                <a:solidFill>
                  <a:srgbClr val="015284"/>
                </a:solidFill>
              </a:rPr>
              <a:t>lunio cynlluniau cydraddoldeb strategol, mae llawer o ysgolion yn ymgynghori â disgyblion, rhieni a staff, ond prin yw’r rhai sy’n gofyn barn grwpiau sy’n gysylltiedig </a:t>
            </a:r>
            <a:r>
              <a:rPr lang="cy-GB" sz="2000" dirty="0" err="1">
                <a:solidFill>
                  <a:srgbClr val="015284"/>
                </a:solidFill>
              </a:rPr>
              <a:t>â’r</a:t>
            </a:r>
            <a:r>
              <a:rPr lang="cy-GB" sz="2000" dirty="0">
                <a:solidFill>
                  <a:srgbClr val="015284"/>
                </a:solidFill>
              </a:rPr>
              <a:t> nodweddion gwarchodedig.  </a:t>
            </a:r>
          </a:p>
          <a:p>
            <a:pPr marL="342900" indent="-342900">
              <a:buFont typeface="Arial" panose="020B0604020202020204" pitchFamily="34" charset="0"/>
              <a:buChar char="•"/>
            </a:pPr>
            <a:r>
              <a:rPr lang="cy-GB" sz="2000" dirty="0" smtClean="0">
                <a:solidFill>
                  <a:srgbClr val="015284"/>
                </a:solidFill>
              </a:rPr>
              <a:t>Mewn </a:t>
            </a:r>
            <a:r>
              <a:rPr lang="cy-GB" sz="2000" dirty="0">
                <a:solidFill>
                  <a:srgbClr val="015284"/>
                </a:solidFill>
              </a:rPr>
              <a:t>llawer o ysgolion, mae cyrff llywodraethol yn adolygu cynnydd tuag at fodloni’r cynllun cydraddoldeb strategol bob blwyddyn.  Fodd bynnag, mae ansawdd y monitro hwn a’r wybodaeth a roddir i lywodraethwyr yn amrywio gormod ac mae’n anfoddhaol ar y cyfan.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323850" y="260350"/>
            <a:ext cx="7772400" cy="719138"/>
          </a:xfrm>
        </p:spPr>
        <p:txBody>
          <a:bodyPr/>
          <a:lstStyle/>
          <a:p>
            <a:pPr eaLnBrk="1" hangingPunct="1"/>
            <a:r>
              <a:rPr lang="en-GB" sz="3600" smtClean="0">
                <a:solidFill>
                  <a:srgbClr val="015284"/>
                </a:solidFill>
              </a:rPr>
              <a:t>Prif ganfyddiadau</a:t>
            </a:r>
            <a:r>
              <a:rPr lang="en-US" sz="3600" smtClean="0">
                <a:solidFill>
                  <a:srgbClr val="015284"/>
                </a:solidFill>
              </a:rPr>
              <a:t/>
            </a:r>
            <a:br>
              <a:rPr lang="en-US" sz="3600" smtClean="0">
                <a:solidFill>
                  <a:srgbClr val="015284"/>
                </a:solidFill>
              </a:rPr>
            </a:br>
            <a:r>
              <a:rPr lang="en-GB" sz="3600" smtClean="0"/>
              <a:t>Main findings</a:t>
            </a:r>
            <a:endParaRPr lang="en-US" sz="3600" smtClean="0">
              <a:solidFill>
                <a:srgbClr val="015284"/>
              </a:solidFill>
            </a:endParaRPr>
          </a:p>
        </p:txBody>
      </p:sp>
      <p:sp>
        <p:nvSpPr>
          <p:cNvPr id="27650" name="Rectangle 4"/>
          <p:cNvSpPr>
            <a:spLocks noGrp="1" noChangeArrowheads="1"/>
          </p:cNvSpPr>
          <p:nvPr>
            <p:ph type="body" sz="half" idx="2"/>
          </p:nvPr>
        </p:nvSpPr>
        <p:spPr>
          <a:xfrm>
            <a:off x="468313" y="1628800"/>
            <a:ext cx="4248150" cy="4608488"/>
          </a:xfrm>
        </p:spPr>
        <p:txBody>
          <a:bodyPr/>
          <a:lstStyle/>
          <a:p>
            <a:pPr eaLnBrk="1" hangingPunct="1">
              <a:lnSpc>
                <a:spcPct val="80000"/>
              </a:lnSpc>
            </a:pPr>
            <a:r>
              <a:rPr lang="cy-GB" sz="2000" dirty="0" smtClean="0"/>
              <a:t>Er bod awdurdodau lleol wedi rhoi cymorth cychwynnol i ysgolion gyda llunio cynlluniau cydraddoldeb strategol, nid yw pob un ohonynt yn rhoi cymorth a chyngor parhaus trwy fonitro priodoldeb amcanion strategol ysgolion neu’r cynnydd tuag at eu bodloni yn ddigon da.</a:t>
            </a:r>
          </a:p>
          <a:p>
            <a:pPr eaLnBrk="1" hangingPunct="1">
              <a:lnSpc>
                <a:spcPct val="80000"/>
              </a:lnSpc>
            </a:pPr>
            <a:r>
              <a:rPr lang="cy-GB" sz="2000" dirty="0" smtClean="0"/>
              <a:t>Mae ansawdd yr hyfforddiant i sicrhau bod llywodraethwyr yn cyflawni eu cyfrifoldebau statudol i fonitro cynlluniau ac amcanion cydraddoldeb strategol yn amrywiol.</a:t>
            </a:r>
          </a:p>
          <a:p>
            <a:pPr eaLnBrk="1" hangingPunct="1">
              <a:lnSpc>
                <a:spcPct val="80000"/>
              </a:lnSpc>
            </a:pPr>
            <a:r>
              <a:rPr lang="cy-GB" sz="2000" dirty="0" smtClean="0"/>
              <a:t>Dim ond rhai clystyrau o ysgolion sy’n cydweithio i baratoi cynlluniau cydraddoldeb.</a:t>
            </a:r>
          </a:p>
          <a:p>
            <a:pPr eaLnBrk="1" hangingPunct="1">
              <a:lnSpc>
                <a:spcPct val="80000"/>
              </a:lnSpc>
              <a:buFontTx/>
              <a:buNone/>
            </a:pPr>
            <a:endParaRPr lang="cy-GB" sz="2000" dirty="0" smtClean="0"/>
          </a:p>
        </p:txBody>
      </p:sp>
      <p:sp>
        <p:nvSpPr>
          <p:cNvPr id="5" name="Rectangle 4"/>
          <p:cNvSpPr txBox="1">
            <a:spLocks noChangeArrowheads="1"/>
          </p:cNvSpPr>
          <p:nvPr/>
        </p:nvSpPr>
        <p:spPr bwMode="auto">
          <a:xfrm>
            <a:off x="4862513" y="1449388"/>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dirty="0" smtClean="0">
                <a:solidFill>
                  <a:srgbClr val="D60134"/>
                </a:solidFill>
              </a:rPr>
              <a:t>Although local authorities provided schools with initial support when drawing up strategic equality plans, not all provide ongoing support and advice through monitoring the appropriateness of objectives or progress towards meeting them.</a:t>
            </a:r>
          </a:p>
          <a:p>
            <a:pPr>
              <a:defRPr/>
            </a:pPr>
            <a:r>
              <a:rPr lang="en-GB" sz="2000" kern="0" dirty="0" smtClean="0">
                <a:solidFill>
                  <a:srgbClr val="D60134"/>
                </a:solidFill>
              </a:rPr>
              <a:t>The quality of training to ensure governors meet their statutory responsibilities to monitor strategic equality plans and objectives is variable.</a:t>
            </a:r>
          </a:p>
          <a:p>
            <a:pPr>
              <a:defRPr/>
            </a:pPr>
            <a:r>
              <a:rPr lang="en-GB" sz="2000" kern="0" dirty="0" smtClean="0">
                <a:solidFill>
                  <a:srgbClr val="D60134"/>
                </a:solidFill>
              </a:rPr>
              <a:t>Only a few clusters of schools collaborate when preparing equality plans.</a:t>
            </a:r>
          </a:p>
          <a:p>
            <a:pPr>
              <a:defRPr/>
            </a:pPr>
            <a:endParaRPr lang="en-GB" sz="2000" kern="0" dirty="0">
              <a:solidFill>
                <a:srgbClr val="D60134"/>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323850" y="260350"/>
            <a:ext cx="7772400" cy="719138"/>
          </a:xfrm>
        </p:spPr>
        <p:txBody>
          <a:bodyPr/>
          <a:lstStyle/>
          <a:p>
            <a:pPr eaLnBrk="1" hangingPunct="1"/>
            <a:r>
              <a:rPr lang="en-GB" sz="3600" smtClean="0">
                <a:solidFill>
                  <a:srgbClr val="015284"/>
                </a:solidFill>
              </a:rPr>
              <a:t>Prif ganfyddiadau</a:t>
            </a:r>
            <a:r>
              <a:rPr lang="en-US" sz="3600" smtClean="0">
                <a:solidFill>
                  <a:srgbClr val="015284"/>
                </a:solidFill>
              </a:rPr>
              <a:t/>
            </a:r>
            <a:br>
              <a:rPr lang="en-US" sz="3600" smtClean="0">
                <a:solidFill>
                  <a:srgbClr val="015284"/>
                </a:solidFill>
              </a:rPr>
            </a:br>
            <a:r>
              <a:rPr lang="en-GB" sz="3600" smtClean="0"/>
              <a:t>Main findings</a:t>
            </a:r>
            <a:endParaRPr lang="en-US" sz="3600" smtClean="0">
              <a:solidFill>
                <a:srgbClr val="015284"/>
              </a:solidFill>
            </a:endParaRPr>
          </a:p>
        </p:txBody>
      </p:sp>
      <p:sp>
        <p:nvSpPr>
          <p:cNvPr id="28674" name="Rectangle 4"/>
          <p:cNvSpPr>
            <a:spLocks noGrp="1" noChangeArrowheads="1"/>
          </p:cNvSpPr>
          <p:nvPr>
            <p:ph type="body" sz="half" idx="2"/>
          </p:nvPr>
        </p:nvSpPr>
        <p:spPr>
          <a:xfrm>
            <a:off x="468313" y="1484313"/>
            <a:ext cx="4248150" cy="4752975"/>
          </a:xfrm>
        </p:spPr>
        <p:txBody>
          <a:bodyPr/>
          <a:lstStyle/>
          <a:p>
            <a:pPr eaLnBrk="1" hangingPunct="1">
              <a:lnSpc>
                <a:spcPct val="80000"/>
              </a:lnSpc>
            </a:pPr>
            <a:r>
              <a:rPr lang="cy-GB" sz="2000" dirty="0" smtClean="0"/>
              <a:t>Mae llawer o ysgolion yn rhoi hyfforddiant i staff ar fwlio, er bod yr hyfforddiant yn tueddu i fod yn gyffredinol ac nid yw’n ymwneud yn benodol </a:t>
            </a:r>
            <a:r>
              <a:rPr lang="cy-GB" sz="2000" dirty="0" err="1" smtClean="0"/>
              <a:t>â’r</a:t>
            </a:r>
            <a:r>
              <a:rPr lang="cy-GB" sz="2000" dirty="0" smtClean="0"/>
              <a:t> nodweddion gwarchodedig.  Pan fydd staff yn cael hyfforddiant penodol, maent yn gweld hyn yn ddefnyddiol.  Mae ysgolion yn dweud nad oes hyfforddiant wyneb yn wyneb o ansawdd uchel, yn enwedig mewn perthynas â materion trawsrywiol.  Nid yw llawer o ysgolion yn ymwybodol o ganllawiau defnyddiol Llywodraeth Cymru ‘Parchu Eraill’.</a:t>
            </a:r>
          </a:p>
          <a:p>
            <a:pPr eaLnBrk="1" hangingPunct="1">
              <a:lnSpc>
                <a:spcPct val="80000"/>
              </a:lnSpc>
              <a:buFontTx/>
              <a:buNone/>
            </a:pPr>
            <a:endParaRPr lang="en-US" sz="2000" dirty="0" smtClean="0"/>
          </a:p>
        </p:txBody>
      </p:sp>
      <p:sp>
        <p:nvSpPr>
          <p:cNvPr id="4" name="Rectangle 4"/>
          <p:cNvSpPr txBox="1">
            <a:spLocks noChangeArrowheads="1"/>
          </p:cNvSpPr>
          <p:nvPr/>
        </p:nvSpPr>
        <p:spPr bwMode="auto">
          <a:xfrm>
            <a:off x="4716016" y="1484313"/>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dirty="0" smtClean="0">
                <a:solidFill>
                  <a:srgbClr val="D60134"/>
                </a:solidFill>
              </a:rPr>
              <a:t>Many schools train staff on bullying, although the training tends to be general and does not relate specifically to the protected characteristics.  Where staff receive specific training, they find this useful.  Schools report an absence of high-quality face‑to‑face training, especially related to transgender issues.  Many schools are unaware of the Welsh Government’s useful guidance ‘Respecting Others’.</a:t>
            </a:r>
          </a:p>
          <a:p>
            <a:pPr>
              <a:defRPr/>
            </a:pPr>
            <a:endParaRPr lang="en-US" kern="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1588" y="188913"/>
            <a:ext cx="7772400" cy="1511300"/>
          </a:xfrm>
        </p:spPr>
        <p:txBody>
          <a:bodyPr/>
          <a:lstStyle/>
          <a:p>
            <a:pPr eaLnBrk="1" hangingPunct="1"/>
            <a:r>
              <a:rPr lang="en-GB" sz="3200" dirty="0" err="1" smtClean="0">
                <a:solidFill>
                  <a:srgbClr val="015284"/>
                </a:solidFill>
              </a:rPr>
              <a:t>Argymhellion</a:t>
            </a:r>
            <a:r>
              <a:rPr lang="en-US" sz="3200" dirty="0" smtClean="0">
                <a:solidFill>
                  <a:srgbClr val="015284"/>
                </a:solidFill>
              </a:rPr>
              <a:t/>
            </a:r>
            <a:br>
              <a:rPr lang="en-US" sz="3200" dirty="0" smtClean="0">
                <a:solidFill>
                  <a:srgbClr val="015284"/>
                </a:solidFill>
              </a:rPr>
            </a:br>
            <a:r>
              <a:rPr lang="en-GB" sz="3200" dirty="0" smtClean="0"/>
              <a:t>Recommendations</a:t>
            </a:r>
            <a:br>
              <a:rPr lang="en-GB" sz="3200" dirty="0" smtClean="0"/>
            </a:br>
            <a:endParaRPr lang="en-US" sz="3200" dirty="0" smtClean="0">
              <a:solidFill>
                <a:srgbClr val="015284"/>
              </a:solidFill>
            </a:endParaRPr>
          </a:p>
        </p:txBody>
      </p:sp>
      <p:sp>
        <p:nvSpPr>
          <p:cNvPr id="29698" name="Rectangle 3"/>
          <p:cNvSpPr>
            <a:spLocks noGrp="1" noChangeArrowheads="1"/>
          </p:cNvSpPr>
          <p:nvPr>
            <p:ph type="body" sz="half" idx="1"/>
          </p:nvPr>
        </p:nvSpPr>
        <p:spPr>
          <a:xfrm>
            <a:off x="0" y="1268413"/>
            <a:ext cx="4681538" cy="5084762"/>
          </a:xfrm>
        </p:spPr>
        <p:txBody>
          <a:bodyPr/>
          <a:lstStyle/>
          <a:p>
            <a:pPr marL="0" indent="0" eaLnBrk="1" hangingPunct="1">
              <a:lnSpc>
                <a:spcPct val="90000"/>
              </a:lnSpc>
              <a:buNone/>
            </a:pPr>
            <a:r>
              <a:rPr lang="cy-GB" sz="2000" b="1" dirty="0" smtClean="0"/>
              <a:t>Dylai ysgolion:</a:t>
            </a:r>
            <a:r>
              <a:rPr lang="cy-GB" sz="2000" dirty="0" smtClean="0"/>
              <a:t> </a:t>
            </a:r>
          </a:p>
          <a:p>
            <a:pPr eaLnBrk="1" hangingPunct="1">
              <a:lnSpc>
                <a:spcPct val="90000"/>
              </a:lnSpc>
            </a:pPr>
            <a:r>
              <a:rPr lang="cy-GB" sz="2000" dirty="0" smtClean="0"/>
              <a:t>godi ymwybyddiaeth am fwlio ar sail nodweddion gwarchodedig gyda disgyblion, rhieni, staff, a llywodraethwyr a defnyddio dull mwy rhagweithiol o atal a lliniaru ei effeithiau (gweler Atodiad 3 am restr wirio);</a:t>
            </a:r>
          </a:p>
          <a:p>
            <a:pPr eaLnBrk="1" hangingPunct="1">
              <a:lnSpc>
                <a:spcPct val="90000"/>
              </a:lnSpc>
            </a:pPr>
            <a:r>
              <a:rPr lang="cy-GB" sz="2000" dirty="0" smtClean="0"/>
              <a:t>ymgynghori â disgyblion, rhieni, a phobl eraill i nodi graddau a natur bwlio yn yr ysgol a chytuno ar gynnwys cynlluniau cydraddoldeb strategol;</a:t>
            </a:r>
          </a:p>
          <a:p>
            <a:pPr eaLnBrk="1" hangingPunct="1">
              <a:lnSpc>
                <a:spcPct val="90000"/>
              </a:lnSpc>
            </a:pPr>
            <a:r>
              <a:rPr lang="cy-GB" sz="2000" dirty="0" smtClean="0"/>
              <a:t>cynllunio cyfleoedd sy’n briodol i oedran yn y cwricwlwm i drafod materion yn ymwneud </a:t>
            </a:r>
            <a:r>
              <a:rPr lang="cy-GB" sz="2000" dirty="0" err="1" smtClean="0"/>
              <a:t>â’r</a:t>
            </a:r>
            <a:r>
              <a:rPr lang="cy-GB" sz="2000" dirty="0" smtClean="0"/>
              <a:t> nodweddion gwarchodedig a meithrin gallu disgyblion i wrthsefyll bwlio;</a:t>
            </a:r>
          </a:p>
        </p:txBody>
      </p:sp>
      <p:sp>
        <p:nvSpPr>
          <p:cNvPr id="4" name="Rectangle 3"/>
          <p:cNvSpPr txBox="1">
            <a:spLocks noChangeArrowheads="1"/>
          </p:cNvSpPr>
          <p:nvPr/>
        </p:nvSpPr>
        <p:spPr bwMode="auto">
          <a:xfrm>
            <a:off x="4572000" y="1341438"/>
            <a:ext cx="4681538" cy="5084762"/>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marL="0" indent="0">
              <a:buFontTx/>
              <a:buNone/>
              <a:defRPr/>
            </a:pPr>
            <a:r>
              <a:rPr lang="en-GB" sz="2000" b="1" kern="0" smtClean="0">
                <a:solidFill>
                  <a:srgbClr val="D60134"/>
                </a:solidFill>
              </a:rPr>
              <a:t>Schools should:</a:t>
            </a:r>
            <a:r>
              <a:rPr lang="en-GB" sz="2000" kern="0" smtClean="0">
                <a:solidFill>
                  <a:srgbClr val="D60134"/>
                </a:solidFill>
              </a:rPr>
              <a:t> </a:t>
            </a:r>
          </a:p>
          <a:p>
            <a:pPr>
              <a:defRPr/>
            </a:pPr>
            <a:r>
              <a:rPr lang="en-GB" sz="1900" kern="0" smtClean="0">
                <a:solidFill>
                  <a:srgbClr val="D60134"/>
                </a:solidFill>
              </a:rPr>
              <a:t>raise awareness of bullying on the grounds of protected characteristics with pupils, parents, staff, and governors and take a more proactive approach to preventing and mitigating its effects (see Appendix 3 of report for a checklist);</a:t>
            </a:r>
          </a:p>
          <a:p>
            <a:pPr>
              <a:defRPr/>
            </a:pPr>
            <a:r>
              <a:rPr lang="en-GB" sz="1900" kern="0" smtClean="0">
                <a:solidFill>
                  <a:srgbClr val="D60134"/>
                </a:solidFill>
              </a:rPr>
              <a:t>consult pupils, parents, and others, to identify the extent and nature of bullying in the school and to agree the contents of strategic equality plans;</a:t>
            </a:r>
          </a:p>
          <a:p>
            <a:pPr>
              <a:defRPr/>
            </a:pPr>
            <a:r>
              <a:rPr lang="en-GB" sz="1900" kern="0" smtClean="0">
                <a:solidFill>
                  <a:srgbClr val="D60134"/>
                </a:solidFill>
              </a:rPr>
              <a:t>plan age‑appropriate opportunities in the curriculum to discuss issues related to the protected characteristics and to build pupils’ resilience to bullying;</a:t>
            </a:r>
          </a:p>
          <a:p>
            <a:pPr marL="0" indent="0">
              <a:buFontTx/>
              <a:buNone/>
              <a:defRPr/>
            </a:pPr>
            <a:r>
              <a:rPr lang="en-GB" sz="2000" kern="0" smtClean="0"/>
              <a:t> </a:t>
            </a:r>
            <a:endParaRPr lang="en-GB" sz="2000" kern="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588" y="188913"/>
            <a:ext cx="7772400" cy="719137"/>
          </a:xfrm>
        </p:spPr>
        <p:txBody>
          <a:bodyPr/>
          <a:lstStyle/>
          <a:p>
            <a:pPr eaLnBrk="1" hangingPunct="1"/>
            <a:r>
              <a:rPr lang="en-GB" sz="3200" smtClean="0">
                <a:solidFill>
                  <a:srgbClr val="015284"/>
                </a:solidFill>
              </a:rPr>
              <a:t>Argymhellion</a:t>
            </a:r>
            <a:r>
              <a:rPr lang="en-US" sz="3200" smtClean="0">
                <a:solidFill>
                  <a:srgbClr val="015284"/>
                </a:solidFill>
              </a:rPr>
              <a:t/>
            </a:r>
            <a:br>
              <a:rPr lang="en-US" sz="3200" smtClean="0">
                <a:solidFill>
                  <a:srgbClr val="015284"/>
                </a:solidFill>
              </a:rPr>
            </a:br>
            <a:r>
              <a:rPr lang="en-GB" sz="3200" smtClean="0"/>
              <a:t>Recommendations</a:t>
            </a:r>
            <a:endParaRPr lang="en-US" sz="3200" smtClean="0">
              <a:solidFill>
                <a:srgbClr val="015284"/>
              </a:solidFill>
            </a:endParaRPr>
          </a:p>
        </p:txBody>
      </p:sp>
      <p:sp>
        <p:nvSpPr>
          <p:cNvPr id="30722" name="Rectangle 3"/>
          <p:cNvSpPr>
            <a:spLocks noGrp="1" noChangeArrowheads="1"/>
          </p:cNvSpPr>
          <p:nvPr>
            <p:ph type="body" sz="half" idx="1"/>
          </p:nvPr>
        </p:nvSpPr>
        <p:spPr>
          <a:xfrm>
            <a:off x="179388" y="1484313"/>
            <a:ext cx="4681537" cy="5084762"/>
          </a:xfrm>
        </p:spPr>
        <p:txBody>
          <a:bodyPr/>
          <a:lstStyle/>
          <a:p>
            <a:pPr eaLnBrk="1" hangingPunct="1">
              <a:lnSpc>
                <a:spcPct val="90000"/>
              </a:lnSpc>
            </a:pPr>
            <a:r>
              <a:rPr lang="cy-GB" sz="2000" smtClean="0"/>
              <a:t>sicrhau bod gan staff ddealltwriaeth glir o raddau a natur y bwlio a allai ddigwydd yn yr ysgol, gan gynnwys bwlio seiber; </a:t>
            </a:r>
          </a:p>
          <a:p>
            <a:pPr eaLnBrk="1" hangingPunct="1">
              <a:lnSpc>
                <a:spcPct val="90000"/>
              </a:lnSpc>
            </a:pPr>
            <a:r>
              <a:rPr lang="cy-GB" sz="2000" smtClean="0"/>
              <a:t>gwneud yn siŵr bod staff yn gwybod sut i ddelio ag achosion o fwlio a’u cofnodi;</a:t>
            </a:r>
          </a:p>
          <a:p>
            <a:pPr eaLnBrk="1" hangingPunct="1">
              <a:lnSpc>
                <a:spcPct val="90000"/>
              </a:lnSpc>
            </a:pPr>
            <a:r>
              <a:rPr lang="cy-GB" sz="2000" smtClean="0"/>
              <a:t>cofnodi a monitro achosion o fwlio mewn perthynas â’r nodweddion gwarchodedig a defnyddio’r wybodaeth hon i adolygu amcanion cydraddoldeb strategol; a </a:t>
            </a:r>
          </a:p>
          <a:p>
            <a:pPr eaLnBrk="1" hangingPunct="1">
              <a:lnSpc>
                <a:spcPct val="90000"/>
              </a:lnSpc>
            </a:pPr>
            <a:r>
              <a:rPr lang="cy-GB" sz="2000" smtClean="0"/>
              <a:t>gwneud yn siŵr bod yr holl bolisïau a gweithdrefnau yn bodloni gofynion Deddf Cydraddoldeb 2010.</a:t>
            </a:r>
          </a:p>
          <a:p>
            <a:pPr eaLnBrk="1" hangingPunct="1">
              <a:lnSpc>
                <a:spcPct val="90000"/>
              </a:lnSpc>
              <a:buFontTx/>
              <a:buNone/>
            </a:pPr>
            <a:endParaRPr lang="cy-GB" sz="2000" smtClean="0"/>
          </a:p>
        </p:txBody>
      </p:sp>
      <p:sp>
        <p:nvSpPr>
          <p:cNvPr id="4" name="Rectangle 3"/>
          <p:cNvSpPr txBox="1">
            <a:spLocks noChangeArrowheads="1"/>
          </p:cNvSpPr>
          <p:nvPr/>
        </p:nvSpPr>
        <p:spPr bwMode="auto">
          <a:xfrm>
            <a:off x="4643438" y="1412875"/>
            <a:ext cx="4681537" cy="5084763"/>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smtClean="0">
                <a:solidFill>
                  <a:srgbClr val="D60134"/>
                </a:solidFill>
              </a:rPr>
              <a:t>ensure staff have a clear understanding of the extent and nature of bullying that may take place in school, including cyberbullying, </a:t>
            </a:r>
          </a:p>
          <a:p>
            <a:pPr>
              <a:defRPr/>
            </a:pPr>
            <a:r>
              <a:rPr lang="en-GB" sz="2000" kern="0" smtClean="0">
                <a:solidFill>
                  <a:srgbClr val="D60134"/>
                </a:solidFill>
              </a:rPr>
              <a:t>make sure that staff know how to deal with and record incidents of bullying;</a:t>
            </a:r>
          </a:p>
          <a:p>
            <a:pPr>
              <a:defRPr/>
            </a:pPr>
            <a:r>
              <a:rPr lang="en-GB" sz="2000" kern="0" smtClean="0">
                <a:solidFill>
                  <a:srgbClr val="D60134"/>
                </a:solidFill>
              </a:rPr>
              <a:t>record and monitor incidents of bullying in relation to the protected characteristics and use this information to review strategic equality objectives; and </a:t>
            </a:r>
          </a:p>
          <a:p>
            <a:pPr>
              <a:defRPr/>
            </a:pPr>
            <a:r>
              <a:rPr lang="en-GB" sz="2000" kern="0" smtClean="0">
                <a:solidFill>
                  <a:srgbClr val="D60134"/>
                </a:solidFill>
              </a:rPr>
              <a:t>make sure all policies and procedures meet the requirements of the Equality Act 2010.</a:t>
            </a:r>
            <a:endParaRPr lang="en-GB" sz="2000" kern="0" dirty="0">
              <a:solidFill>
                <a:srgbClr val="D60134"/>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1588" y="188913"/>
            <a:ext cx="7772400" cy="719137"/>
          </a:xfrm>
        </p:spPr>
        <p:txBody>
          <a:bodyPr/>
          <a:lstStyle/>
          <a:p>
            <a:pPr eaLnBrk="1" hangingPunct="1"/>
            <a:r>
              <a:rPr lang="en-GB" sz="3200" smtClean="0">
                <a:solidFill>
                  <a:srgbClr val="015284"/>
                </a:solidFill>
              </a:rPr>
              <a:t>Argymhellion</a:t>
            </a:r>
            <a:r>
              <a:rPr lang="en-US" sz="3200" smtClean="0">
                <a:solidFill>
                  <a:srgbClr val="015284"/>
                </a:solidFill>
              </a:rPr>
              <a:t/>
            </a:r>
            <a:br>
              <a:rPr lang="en-US" sz="3200" smtClean="0">
                <a:solidFill>
                  <a:srgbClr val="015284"/>
                </a:solidFill>
              </a:rPr>
            </a:br>
            <a:r>
              <a:rPr lang="en-GB" sz="3200" smtClean="0"/>
              <a:t>Recommendations</a:t>
            </a:r>
            <a:endParaRPr lang="en-US" sz="3200" smtClean="0">
              <a:solidFill>
                <a:srgbClr val="015284"/>
              </a:solidFill>
            </a:endParaRPr>
          </a:p>
        </p:txBody>
      </p:sp>
      <p:sp>
        <p:nvSpPr>
          <p:cNvPr id="31746" name="Rectangle 3"/>
          <p:cNvSpPr>
            <a:spLocks noGrp="1" noChangeArrowheads="1"/>
          </p:cNvSpPr>
          <p:nvPr>
            <p:ph type="body" sz="half" idx="1"/>
          </p:nvPr>
        </p:nvSpPr>
        <p:spPr>
          <a:xfrm>
            <a:off x="0" y="1556792"/>
            <a:ext cx="4681538" cy="4940846"/>
          </a:xfrm>
        </p:spPr>
        <p:txBody>
          <a:bodyPr/>
          <a:lstStyle/>
          <a:p>
            <a:pPr marL="0" indent="0" eaLnBrk="1" hangingPunct="1">
              <a:lnSpc>
                <a:spcPct val="90000"/>
              </a:lnSpc>
              <a:buFontTx/>
              <a:buNone/>
            </a:pPr>
            <a:r>
              <a:rPr lang="cy-GB" sz="2000" b="1" dirty="0" smtClean="0"/>
              <a:t>Dylai awdurdodau lleol a chonsortia rhanbarthol:</a:t>
            </a:r>
            <a:endParaRPr lang="cy-GB" sz="2000" dirty="0" smtClean="0"/>
          </a:p>
          <a:p>
            <a:pPr eaLnBrk="1" hangingPunct="1">
              <a:lnSpc>
                <a:spcPct val="90000"/>
              </a:lnSpc>
            </a:pPr>
            <a:r>
              <a:rPr lang="cy-GB" sz="2000" dirty="0" smtClean="0"/>
              <a:t>ddarparu hyfforddiant a chymorth i staff ysgolion i wella eu dealltwriaeth o Ddeddf Cydraddoldeb 2010 a’i goblygiadau; </a:t>
            </a:r>
          </a:p>
          <a:p>
            <a:pPr eaLnBrk="1" hangingPunct="1">
              <a:lnSpc>
                <a:spcPct val="90000"/>
              </a:lnSpc>
            </a:pPr>
            <a:r>
              <a:rPr lang="cy-GB" sz="2000" dirty="0" smtClean="0"/>
              <a:t>darparu hyfforddiant a chymorth i lywodraethwyr ysgol i’w galluogi i gyflawni eu cyfrifoldebau statudol i fonitro cynlluniau ac amcanion cydraddoldeb strategol; a </a:t>
            </a:r>
          </a:p>
          <a:p>
            <a:pPr eaLnBrk="1" hangingPunct="1">
              <a:lnSpc>
                <a:spcPct val="90000"/>
              </a:lnSpc>
            </a:pPr>
            <a:r>
              <a:rPr lang="cy-GB" sz="2000" dirty="0" smtClean="0"/>
              <a:t>monitro ansawdd ac effeithiolrwydd cynlluniau cydraddoldeb strategol ysgolion yn agosach. </a:t>
            </a:r>
          </a:p>
          <a:p>
            <a:pPr marL="0" indent="0" eaLnBrk="1" hangingPunct="1">
              <a:lnSpc>
                <a:spcPct val="90000"/>
              </a:lnSpc>
              <a:buFontTx/>
              <a:buNone/>
            </a:pPr>
            <a:endParaRPr lang="cy-GB" sz="2000" dirty="0" smtClean="0"/>
          </a:p>
        </p:txBody>
      </p:sp>
      <p:sp>
        <p:nvSpPr>
          <p:cNvPr id="4" name="Rectangle 3"/>
          <p:cNvSpPr txBox="1">
            <a:spLocks noChangeArrowheads="1"/>
          </p:cNvSpPr>
          <p:nvPr/>
        </p:nvSpPr>
        <p:spPr bwMode="auto">
          <a:xfrm>
            <a:off x="4462463" y="1341438"/>
            <a:ext cx="4681537" cy="5084762"/>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marL="0" indent="0">
              <a:buFontTx/>
              <a:buNone/>
              <a:defRPr/>
            </a:pPr>
            <a:r>
              <a:rPr lang="en-GB" sz="2000" b="1" kern="0" dirty="0" smtClean="0">
                <a:solidFill>
                  <a:srgbClr val="D60134"/>
                </a:solidFill>
              </a:rPr>
              <a:t>Local authorities and regional consortia should:</a:t>
            </a:r>
            <a:endParaRPr lang="en-GB" sz="2000" kern="0" dirty="0" smtClean="0">
              <a:solidFill>
                <a:srgbClr val="D60134"/>
              </a:solidFill>
            </a:endParaRPr>
          </a:p>
          <a:p>
            <a:pPr>
              <a:defRPr/>
            </a:pPr>
            <a:r>
              <a:rPr lang="en-GB" sz="2000" kern="0" dirty="0" smtClean="0">
                <a:solidFill>
                  <a:srgbClr val="D60134"/>
                </a:solidFill>
              </a:rPr>
              <a:t>provide training and support for school staff to improve their understanding of the Equality Act 2010 and its implications; </a:t>
            </a:r>
          </a:p>
          <a:p>
            <a:pPr>
              <a:defRPr/>
            </a:pPr>
            <a:r>
              <a:rPr lang="en-GB" sz="2000" kern="0" dirty="0" smtClean="0">
                <a:solidFill>
                  <a:srgbClr val="D60134"/>
                </a:solidFill>
              </a:rPr>
              <a:t>provide training and support for school governors to enable them to fulfil their statutory responsibilities to monitor strategic equality plans and objectives; and </a:t>
            </a:r>
          </a:p>
          <a:p>
            <a:pPr>
              <a:defRPr/>
            </a:pPr>
            <a:r>
              <a:rPr lang="en-GB" sz="2000" kern="0" dirty="0" smtClean="0">
                <a:solidFill>
                  <a:srgbClr val="D60134"/>
                </a:solidFill>
              </a:rPr>
              <a:t>monitor the quality and effectiveness of schools’ strategic equality plans more closely.</a:t>
            </a:r>
            <a:r>
              <a:rPr lang="en-GB" sz="2000" kern="0" dirty="0" smtClean="0">
                <a:solidFill>
                  <a:srgbClr val="FF0000"/>
                </a:solidFill>
              </a:rPr>
              <a:t> </a:t>
            </a:r>
          </a:p>
          <a:p>
            <a:pPr marL="0" indent="0">
              <a:buFontTx/>
              <a:buNone/>
              <a:defRPr/>
            </a:pPr>
            <a:endParaRPr lang="en-GB" sz="2000" kern="0" dirty="0" smtClean="0">
              <a:solidFill>
                <a:srgbClr val="D60134"/>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1588" y="188913"/>
            <a:ext cx="7772400" cy="719137"/>
          </a:xfrm>
        </p:spPr>
        <p:txBody>
          <a:bodyPr/>
          <a:lstStyle/>
          <a:p>
            <a:pPr eaLnBrk="1" hangingPunct="1"/>
            <a:r>
              <a:rPr lang="en-GB" sz="3200" smtClean="0">
                <a:solidFill>
                  <a:srgbClr val="015284"/>
                </a:solidFill>
              </a:rPr>
              <a:t>Argymhellion</a:t>
            </a:r>
            <a:r>
              <a:rPr lang="en-US" sz="3200" smtClean="0">
                <a:solidFill>
                  <a:srgbClr val="015284"/>
                </a:solidFill>
              </a:rPr>
              <a:t/>
            </a:r>
            <a:br>
              <a:rPr lang="en-US" sz="3200" smtClean="0">
                <a:solidFill>
                  <a:srgbClr val="015284"/>
                </a:solidFill>
              </a:rPr>
            </a:br>
            <a:r>
              <a:rPr lang="en-GB" sz="3200" smtClean="0"/>
              <a:t>Recommendations</a:t>
            </a:r>
            <a:endParaRPr lang="en-US" sz="3200" smtClean="0">
              <a:solidFill>
                <a:srgbClr val="015284"/>
              </a:solidFill>
            </a:endParaRPr>
          </a:p>
        </p:txBody>
      </p:sp>
      <p:sp>
        <p:nvSpPr>
          <p:cNvPr id="32770" name="Rectangle 3"/>
          <p:cNvSpPr>
            <a:spLocks noGrp="1" noChangeArrowheads="1"/>
          </p:cNvSpPr>
          <p:nvPr>
            <p:ph type="body" sz="half" idx="1"/>
          </p:nvPr>
        </p:nvSpPr>
        <p:spPr>
          <a:xfrm>
            <a:off x="250825" y="1916831"/>
            <a:ext cx="4681538" cy="4436343"/>
          </a:xfrm>
        </p:spPr>
        <p:txBody>
          <a:bodyPr/>
          <a:lstStyle/>
          <a:p>
            <a:pPr marL="0" indent="0" eaLnBrk="1" hangingPunct="1">
              <a:buFontTx/>
              <a:buNone/>
            </a:pPr>
            <a:r>
              <a:rPr lang="cy-GB" sz="2000" b="1" dirty="0" smtClean="0"/>
              <a:t>Dylai Llywodraeth Cymru: </a:t>
            </a:r>
            <a:endParaRPr lang="cy-GB" sz="2000" dirty="0" smtClean="0"/>
          </a:p>
          <a:p>
            <a:pPr eaLnBrk="1" hangingPunct="1"/>
            <a:r>
              <a:rPr lang="cy-GB" sz="2000" dirty="0" smtClean="0"/>
              <a:t>roi cyhoeddusrwydd i ganllawiau ‘Parchu Eraill’</a:t>
            </a:r>
            <a:r>
              <a:rPr lang="en-GB" sz="2000" dirty="0" smtClean="0"/>
              <a:t> </a:t>
            </a:r>
            <a:endParaRPr lang="cy-GB" sz="2000" dirty="0" smtClean="0"/>
          </a:p>
          <a:p>
            <a:pPr marL="0" indent="0" eaLnBrk="1" hangingPunct="1">
              <a:buFontTx/>
              <a:buNone/>
            </a:pPr>
            <a:endParaRPr lang="cy-GB" sz="2000" dirty="0" smtClean="0"/>
          </a:p>
        </p:txBody>
      </p:sp>
      <p:sp>
        <p:nvSpPr>
          <p:cNvPr id="4" name="Rectangle 3"/>
          <p:cNvSpPr txBox="1">
            <a:spLocks noChangeArrowheads="1"/>
          </p:cNvSpPr>
          <p:nvPr/>
        </p:nvSpPr>
        <p:spPr bwMode="auto">
          <a:xfrm>
            <a:off x="4484688" y="1916832"/>
            <a:ext cx="4681537" cy="4606206"/>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marL="0" indent="0">
              <a:buFontTx/>
              <a:buNone/>
              <a:defRPr/>
            </a:pPr>
            <a:r>
              <a:rPr lang="en-GB" sz="2000" b="1" kern="0" dirty="0" smtClean="0">
                <a:solidFill>
                  <a:srgbClr val="D60134"/>
                </a:solidFill>
              </a:rPr>
              <a:t>The Welsh Government should: </a:t>
            </a:r>
            <a:endParaRPr lang="en-GB" sz="2000" kern="0" dirty="0" smtClean="0">
              <a:solidFill>
                <a:srgbClr val="D60134"/>
              </a:solidFill>
            </a:endParaRPr>
          </a:p>
          <a:p>
            <a:pPr>
              <a:defRPr/>
            </a:pPr>
            <a:r>
              <a:rPr lang="en-GB" sz="2000" kern="0" dirty="0" smtClean="0">
                <a:solidFill>
                  <a:srgbClr val="D60134"/>
                </a:solidFill>
              </a:rPr>
              <a:t>publicise the ‘Respecting Others’ guidance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684213" y="0"/>
            <a:ext cx="7339012" cy="2060575"/>
          </a:xfrm>
        </p:spPr>
        <p:txBody>
          <a:bodyPr/>
          <a:lstStyle/>
          <a:p>
            <a:pPr eaLnBrk="1" hangingPunct="1"/>
            <a:r>
              <a:rPr lang="en-GB" sz="4000" smtClean="0">
                <a:solidFill>
                  <a:srgbClr val="015284"/>
                </a:solidFill>
              </a:rPr>
              <a:t>Arfer orau</a:t>
            </a:r>
            <a:br>
              <a:rPr lang="en-GB" sz="4000" smtClean="0">
                <a:solidFill>
                  <a:srgbClr val="015284"/>
                </a:solidFill>
              </a:rPr>
            </a:br>
            <a:r>
              <a:rPr lang="en-GB" sz="4000" smtClean="0"/>
              <a:t>Best practice</a:t>
            </a:r>
            <a:br>
              <a:rPr lang="en-GB" sz="4000" smtClean="0"/>
            </a:br>
            <a:endParaRPr lang="en-GB" sz="4000" smtClean="0">
              <a:solidFill>
                <a:srgbClr val="015284"/>
              </a:solidFill>
            </a:endParaRPr>
          </a:p>
        </p:txBody>
      </p:sp>
      <p:sp>
        <p:nvSpPr>
          <p:cNvPr id="33794" name="Content Placeholder 2"/>
          <p:cNvSpPr>
            <a:spLocks noGrp="1"/>
          </p:cNvSpPr>
          <p:nvPr>
            <p:ph sz="half" idx="1"/>
          </p:nvPr>
        </p:nvSpPr>
        <p:spPr>
          <a:xfrm>
            <a:off x="0" y="1340768"/>
            <a:ext cx="4716016" cy="5517232"/>
          </a:xfrm>
        </p:spPr>
        <p:txBody>
          <a:bodyPr/>
          <a:lstStyle/>
          <a:p>
            <a:pPr marL="0" indent="0" eaLnBrk="1" hangingPunct="1">
              <a:buFontTx/>
              <a:buNone/>
            </a:pPr>
            <a:r>
              <a:rPr lang="cy-GB" sz="1600" dirty="0" smtClean="0"/>
              <a:t>Mae Ysgol Gynradd Hafod yn Abertawe wedi codi ymwybyddiaeth am y nodweddion gwarchodedig gyda disgyblion a rhieni.  Fe wnaeth yr ysgol gynnwys disgyblion yn llwyddiannus wrth esbonio’r nodweddion gwarchodedig i rieni ac aelodau o’r gymuned leol.</a:t>
            </a:r>
          </a:p>
          <a:p>
            <a:pPr marL="0" indent="0" eaLnBrk="1" hangingPunct="1">
              <a:buFontTx/>
              <a:buNone/>
            </a:pPr>
            <a:r>
              <a:rPr lang="cy-GB" sz="1600" dirty="0" smtClean="0"/>
              <a:t>Mae’r effaith yn cynnwys y canlynol:</a:t>
            </a:r>
          </a:p>
          <a:p>
            <a:pPr eaLnBrk="1" hangingPunct="1"/>
            <a:r>
              <a:rPr lang="cy-GB" sz="1600" dirty="0" smtClean="0"/>
              <a:t>mae dealltwriaeth glir o’r nodweddion gwarchodedig gan lawer o ddisgyblion, rhieni ac aelodau o’r gymuned leol erbyn hyn.  </a:t>
            </a:r>
          </a:p>
          <a:p>
            <a:pPr eaLnBrk="1" hangingPunct="1"/>
            <a:r>
              <a:rPr lang="cy-GB" sz="1600" dirty="0" smtClean="0"/>
              <a:t>cymerodd llawer ohonynt ran yn yr ymgynghoriad cyn drafftio’r cynllun cydraddoldeb strategol.  </a:t>
            </a:r>
          </a:p>
          <a:p>
            <a:pPr eaLnBrk="1" hangingPunct="1"/>
            <a:r>
              <a:rPr lang="cy-GB" sz="1600" dirty="0" smtClean="0"/>
              <a:t>gall llawer o ddisgyblion drafod materion cydraddoldeb ac amrywiaeth yn hyderus ac mae ganddynt ddealltwriaeth glir o wahaniaethu ar sail y nodweddion gwarchodedig.  </a:t>
            </a:r>
          </a:p>
          <a:p>
            <a:pPr eaLnBrk="1" hangingPunct="1"/>
            <a:r>
              <a:rPr lang="cy-GB" sz="1600" dirty="0" smtClean="0"/>
              <a:t>mae rhai disgyblion h</a:t>
            </a:r>
            <a:r>
              <a:rPr lang="cy-GB" sz="1600" dirty="0" smtClean="0">
                <a:cs typeface="Arial" charset="0"/>
              </a:rPr>
              <a:t>ŷn yn monitro achosion o fwlio ac effaith y cynllun cydraddoldeb strategol ac yn cyfrannu at ei adolygiad</a:t>
            </a:r>
            <a:r>
              <a:rPr lang="cy-GB" sz="1600" dirty="0" smtClean="0"/>
              <a:t>. </a:t>
            </a:r>
          </a:p>
          <a:p>
            <a:pPr marL="0" indent="0" eaLnBrk="1" hangingPunct="1">
              <a:buFontTx/>
              <a:buNone/>
            </a:pPr>
            <a:endParaRPr lang="cy-GB" sz="1600" dirty="0" smtClean="0"/>
          </a:p>
        </p:txBody>
      </p:sp>
      <p:sp>
        <p:nvSpPr>
          <p:cNvPr id="15364" name="Content Placeholder 3"/>
          <p:cNvSpPr>
            <a:spLocks noGrp="1"/>
          </p:cNvSpPr>
          <p:nvPr>
            <p:ph sz="half" idx="2"/>
          </p:nvPr>
        </p:nvSpPr>
        <p:spPr>
          <a:xfrm>
            <a:off x="4718050" y="1341438"/>
            <a:ext cx="4318000" cy="5516562"/>
          </a:xfrm>
        </p:spPr>
        <p:txBody>
          <a:bodyPr/>
          <a:lstStyle/>
          <a:p>
            <a:pPr marL="0" indent="0" eaLnBrk="1" hangingPunct="1">
              <a:buFontTx/>
              <a:buNone/>
              <a:defRPr/>
            </a:pPr>
            <a:r>
              <a:rPr lang="en-GB" sz="1600" dirty="0" err="1">
                <a:solidFill>
                  <a:srgbClr val="D60134"/>
                </a:solidFill>
              </a:rPr>
              <a:t>Hafod</a:t>
            </a:r>
            <a:r>
              <a:rPr lang="en-GB" sz="1600" dirty="0">
                <a:solidFill>
                  <a:srgbClr val="D60134"/>
                </a:solidFill>
              </a:rPr>
              <a:t> Primary School in Swansea has raised awareness of the protected characteristics with pupils and parents. The school successfully involved pupils in explaining the protected characteristic to parents and member of the local community.</a:t>
            </a:r>
          </a:p>
          <a:p>
            <a:pPr marL="0" indent="0" eaLnBrk="1" hangingPunct="1">
              <a:buFontTx/>
              <a:buNone/>
              <a:defRPr/>
            </a:pPr>
            <a:r>
              <a:rPr lang="en-GB" sz="1600" dirty="0">
                <a:solidFill>
                  <a:srgbClr val="D60134"/>
                </a:solidFill>
              </a:rPr>
              <a:t>The impact includes:</a:t>
            </a:r>
          </a:p>
          <a:p>
            <a:pPr eaLnBrk="1" hangingPunct="1">
              <a:defRPr/>
            </a:pPr>
            <a:r>
              <a:rPr lang="en-GB" sz="1600" dirty="0">
                <a:solidFill>
                  <a:srgbClr val="D60134"/>
                </a:solidFill>
              </a:rPr>
              <a:t>many pupils, parents and members of the local community now have a clear understanding of the protected characteristics.  </a:t>
            </a:r>
          </a:p>
          <a:p>
            <a:pPr eaLnBrk="1" hangingPunct="1">
              <a:defRPr/>
            </a:pPr>
            <a:r>
              <a:rPr lang="en-GB" sz="1600" dirty="0">
                <a:solidFill>
                  <a:srgbClr val="D60134"/>
                </a:solidFill>
              </a:rPr>
              <a:t>many participated in the consultation prior to drafting the strategic equality plan.  </a:t>
            </a:r>
          </a:p>
          <a:p>
            <a:pPr eaLnBrk="1" hangingPunct="1">
              <a:defRPr/>
            </a:pPr>
            <a:r>
              <a:rPr lang="en-GB" sz="1600" dirty="0">
                <a:solidFill>
                  <a:srgbClr val="D60134"/>
                </a:solidFill>
              </a:rPr>
              <a:t>many pupils can discuss issues of equality and diversity confidently and have a clear understanding of discrimination on the grounds of the protected characteristics.  </a:t>
            </a:r>
          </a:p>
          <a:p>
            <a:pPr eaLnBrk="1" hangingPunct="1">
              <a:defRPr/>
            </a:pPr>
            <a:r>
              <a:rPr lang="en-GB" sz="1600" dirty="0">
                <a:solidFill>
                  <a:srgbClr val="D60134"/>
                </a:solidFill>
              </a:rPr>
              <a:t>A few older pupils monitor instances of bullying and the impact of the strategic equality plan and contribute to its review.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0" y="188913"/>
            <a:ext cx="7772400" cy="863600"/>
          </a:xfrm>
        </p:spPr>
        <p:txBody>
          <a:bodyPr/>
          <a:lstStyle/>
          <a:p>
            <a:pPr eaLnBrk="1" hangingPunct="1"/>
            <a:r>
              <a:rPr lang="en-GB" sz="3600" smtClean="0">
                <a:solidFill>
                  <a:srgbClr val="015284"/>
                </a:solidFill>
              </a:rPr>
              <a:t>Cefndir </a:t>
            </a:r>
            <a:r>
              <a:rPr lang="en-GB" sz="3600" smtClean="0"/>
              <a:t>Background</a:t>
            </a:r>
            <a:endParaRPr lang="en-GB" sz="3600" b="1" smtClean="0">
              <a:solidFill>
                <a:srgbClr val="015284"/>
              </a:solidFill>
            </a:endParaRPr>
          </a:p>
        </p:txBody>
      </p:sp>
      <p:sp>
        <p:nvSpPr>
          <p:cNvPr id="16386" name="Content Placeholder 3"/>
          <p:cNvSpPr>
            <a:spLocks noGrp="1"/>
          </p:cNvSpPr>
          <p:nvPr>
            <p:ph sz="half" idx="2"/>
          </p:nvPr>
        </p:nvSpPr>
        <p:spPr>
          <a:xfrm>
            <a:off x="250825" y="981075"/>
            <a:ext cx="4105275" cy="5616575"/>
          </a:xfrm>
        </p:spPr>
        <p:txBody>
          <a:bodyPr/>
          <a:lstStyle/>
          <a:p>
            <a:pPr eaLnBrk="1" hangingPunct="1"/>
            <a:r>
              <a:rPr lang="cy-GB" sz="2000" smtClean="0"/>
              <a:t>Mae’r adroddiad hwn yn archwilio effeithiolrwydd y camau a gymerir gan ysgolion, gan gyfeirio’n benodol at fwlio ar sail nodweddion gwarchodedig disgyblion, sef: </a:t>
            </a:r>
          </a:p>
          <a:p>
            <a:pPr eaLnBrk="1" hangingPunct="1">
              <a:buFont typeface="Wingdings" pitchFamily="2" charset="2"/>
              <a:buChar char="Ø"/>
            </a:pPr>
            <a:r>
              <a:rPr lang="cy-GB" sz="2000" smtClean="0"/>
              <a:t>oedran</a:t>
            </a:r>
          </a:p>
          <a:p>
            <a:pPr eaLnBrk="1" hangingPunct="1">
              <a:buFont typeface="Wingdings" pitchFamily="2" charset="2"/>
              <a:buChar char="Ø"/>
            </a:pPr>
            <a:r>
              <a:rPr lang="cy-GB" sz="2000" smtClean="0"/>
              <a:t>anabledd </a:t>
            </a:r>
          </a:p>
          <a:p>
            <a:pPr eaLnBrk="1" hangingPunct="1">
              <a:buFont typeface="Wingdings" pitchFamily="2" charset="2"/>
              <a:buChar char="Ø"/>
            </a:pPr>
            <a:r>
              <a:rPr lang="cy-GB" sz="2000" smtClean="0"/>
              <a:t>ailbennu rhywedd</a:t>
            </a:r>
          </a:p>
          <a:p>
            <a:pPr eaLnBrk="1" hangingPunct="1">
              <a:buFont typeface="Wingdings" pitchFamily="2" charset="2"/>
              <a:buChar char="Ø"/>
            </a:pPr>
            <a:r>
              <a:rPr lang="cy-GB" sz="2000" smtClean="0"/>
              <a:t>priodas a phartneriaeth sifil</a:t>
            </a:r>
          </a:p>
          <a:p>
            <a:pPr eaLnBrk="1" hangingPunct="1">
              <a:buFont typeface="Wingdings" pitchFamily="2" charset="2"/>
              <a:buChar char="Ø"/>
            </a:pPr>
            <a:r>
              <a:rPr lang="cy-GB" sz="2000" smtClean="0"/>
              <a:t>beichiogrwydd a mamolaeth</a:t>
            </a:r>
          </a:p>
          <a:p>
            <a:pPr eaLnBrk="1" hangingPunct="1">
              <a:buFont typeface="Wingdings" pitchFamily="2" charset="2"/>
              <a:buChar char="Ø"/>
            </a:pPr>
            <a:r>
              <a:rPr lang="cy-GB" sz="2000" smtClean="0"/>
              <a:t>hil</a:t>
            </a:r>
          </a:p>
          <a:p>
            <a:pPr eaLnBrk="1" hangingPunct="1">
              <a:buFont typeface="Wingdings" pitchFamily="2" charset="2"/>
              <a:buChar char="Ø"/>
            </a:pPr>
            <a:r>
              <a:rPr lang="cy-GB" sz="2000" smtClean="0"/>
              <a:t>crefydd neu gred</a:t>
            </a:r>
          </a:p>
          <a:p>
            <a:pPr eaLnBrk="1" hangingPunct="1">
              <a:buFont typeface="Wingdings" pitchFamily="2" charset="2"/>
              <a:buChar char="Ø"/>
            </a:pPr>
            <a:r>
              <a:rPr lang="cy-GB" sz="2000" smtClean="0"/>
              <a:t>rhyw a chyfeiriadedd rhywiol.</a:t>
            </a:r>
          </a:p>
        </p:txBody>
      </p:sp>
      <p:sp>
        <p:nvSpPr>
          <p:cNvPr id="16387" name="Content Placeholder 3"/>
          <p:cNvSpPr>
            <a:spLocks noGrp="1"/>
          </p:cNvSpPr>
          <p:nvPr>
            <p:ph sz="half" idx="2"/>
          </p:nvPr>
        </p:nvSpPr>
        <p:spPr>
          <a:xfrm>
            <a:off x="4716463" y="1241425"/>
            <a:ext cx="4105275" cy="5616575"/>
          </a:xfrm>
        </p:spPr>
        <p:txBody>
          <a:bodyPr/>
          <a:lstStyle/>
          <a:p>
            <a:pPr eaLnBrk="1" hangingPunct="1"/>
            <a:r>
              <a:rPr lang="en-GB" sz="2000" smtClean="0">
                <a:solidFill>
                  <a:srgbClr val="D60134"/>
                </a:solidFill>
              </a:rPr>
              <a:t>This report examines the effectiveness of action taken by schools to address bullying, with particular reference to bullying on the grounds of pupils’ protected characteristics: </a:t>
            </a:r>
          </a:p>
          <a:p>
            <a:pPr eaLnBrk="1" hangingPunct="1">
              <a:buFont typeface="Wingdings" pitchFamily="2" charset="2"/>
              <a:buChar char="Ø"/>
            </a:pPr>
            <a:r>
              <a:rPr lang="en-GB" sz="2000" smtClean="0">
                <a:solidFill>
                  <a:srgbClr val="D60134"/>
                </a:solidFill>
              </a:rPr>
              <a:t>age</a:t>
            </a:r>
          </a:p>
          <a:p>
            <a:pPr eaLnBrk="1" hangingPunct="1">
              <a:buFont typeface="Wingdings" pitchFamily="2" charset="2"/>
              <a:buChar char="Ø"/>
            </a:pPr>
            <a:r>
              <a:rPr lang="en-GB" sz="2000" smtClean="0">
                <a:solidFill>
                  <a:srgbClr val="D60134"/>
                </a:solidFill>
              </a:rPr>
              <a:t>disability </a:t>
            </a:r>
          </a:p>
          <a:p>
            <a:pPr eaLnBrk="1" hangingPunct="1">
              <a:buFont typeface="Wingdings" pitchFamily="2" charset="2"/>
              <a:buChar char="Ø"/>
            </a:pPr>
            <a:r>
              <a:rPr lang="en-GB" sz="2000" smtClean="0">
                <a:solidFill>
                  <a:srgbClr val="D60134"/>
                </a:solidFill>
              </a:rPr>
              <a:t>gender reassignment</a:t>
            </a:r>
          </a:p>
          <a:p>
            <a:pPr eaLnBrk="1" hangingPunct="1">
              <a:buFont typeface="Wingdings" pitchFamily="2" charset="2"/>
              <a:buChar char="Ø"/>
            </a:pPr>
            <a:r>
              <a:rPr lang="en-GB" sz="2000" smtClean="0">
                <a:solidFill>
                  <a:srgbClr val="D60134"/>
                </a:solidFill>
              </a:rPr>
              <a:t>marriage and civil partnership</a:t>
            </a:r>
          </a:p>
          <a:p>
            <a:pPr eaLnBrk="1" hangingPunct="1">
              <a:buFont typeface="Wingdings" pitchFamily="2" charset="2"/>
              <a:buChar char="Ø"/>
            </a:pPr>
            <a:r>
              <a:rPr lang="en-GB" sz="2000" smtClean="0">
                <a:solidFill>
                  <a:srgbClr val="D60134"/>
                </a:solidFill>
              </a:rPr>
              <a:t>pregnancy and maternity</a:t>
            </a:r>
          </a:p>
          <a:p>
            <a:pPr eaLnBrk="1" hangingPunct="1">
              <a:buFont typeface="Wingdings" pitchFamily="2" charset="2"/>
              <a:buChar char="Ø"/>
            </a:pPr>
            <a:r>
              <a:rPr lang="en-GB" sz="2000" smtClean="0">
                <a:solidFill>
                  <a:srgbClr val="D60134"/>
                </a:solidFill>
              </a:rPr>
              <a:t>race</a:t>
            </a:r>
          </a:p>
          <a:p>
            <a:pPr eaLnBrk="1" hangingPunct="1">
              <a:buFont typeface="Wingdings" pitchFamily="2" charset="2"/>
              <a:buChar char="Ø"/>
            </a:pPr>
            <a:r>
              <a:rPr lang="en-GB" sz="2000" smtClean="0">
                <a:solidFill>
                  <a:srgbClr val="D60134"/>
                </a:solidFill>
              </a:rPr>
              <a:t>religion or belief</a:t>
            </a:r>
          </a:p>
          <a:p>
            <a:pPr eaLnBrk="1" hangingPunct="1">
              <a:buFont typeface="Wingdings" pitchFamily="2" charset="2"/>
              <a:buChar char="Ø"/>
            </a:pPr>
            <a:r>
              <a:rPr lang="en-GB" sz="2000" smtClean="0">
                <a:solidFill>
                  <a:srgbClr val="D60134"/>
                </a:solidFill>
              </a:rPr>
              <a:t>sex and sexual orientation.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07950" y="144463"/>
            <a:ext cx="7339013" cy="1916112"/>
          </a:xfrm>
        </p:spPr>
        <p:txBody>
          <a:bodyPr/>
          <a:lstStyle/>
          <a:p>
            <a:pPr algn="l" eaLnBrk="1" hangingPunct="1"/>
            <a:r>
              <a:rPr lang="en-GB" sz="4000" dirty="0" smtClean="0">
                <a:solidFill>
                  <a:srgbClr val="015284"/>
                </a:solidFill>
              </a:rPr>
              <a:t>10</a:t>
            </a:r>
            <a:r>
              <a:rPr lang="en-GB" sz="4000" dirty="0" smtClean="0"/>
              <a:t> </a:t>
            </a:r>
            <a:r>
              <a:rPr lang="en-GB" sz="4000" dirty="0" err="1" smtClean="0">
                <a:solidFill>
                  <a:srgbClr val="015284"/>
                </a:solidFill>
              </a:rPr>
              <a:t>cwestiwn</a:t>
            </a:r>
            <a:r>
              <a:rPr lang="en-GB" sz="4000" dirty="0" smtClean="0">
                <a:solidFill>
                  <a:srgbClr val="015284"/>
                </a:solidFill>
              </a:rPr>
              <a:t> </a:t>
            </a:r>
            <a:r>
              <a:rPr lang="en-GB" sz="4000" dirty="0" err="1" smtClean="0">
                <a:solidFill>
                  <a:srgbClr val="015284"/>
                </a:solidFill>
              </a:rPr>
              <a:t>i</a:t>
            </a:r>
            <a:r>
              <a:rPr lang="en-GB" sz="4000" dirty="0" smtClean="0">
                <a:solidFill>
                  <a:srgbClr val="015284"/>
                </a:solidFill>
              </a:rPr>
              <a:t> </a:t>
            </a:r>
            <a:r>
              <a:rPr lang="en-GB" sz="4000" dirty="0" err="1" smtClean="0">
                <a:solidFill>
                  <a:srgbClr val="015284"/>
                </a:solidFill>
              </a:rPr>
              <a:t>ddarparwyr</a:t>
            </a:r>
            <a:r>
              <a:rPr lang="en-GB" sz="4000" dirty="0" smtClean="0">
                <a:solidFill>
                  <a:srgbClr val="015284"/>
                </a:solidFill>
              </a:rPr>
              <a:t/>
            </a:r>
            <a:br>
              <a:rPr lang="en-GB" sz="4000" dirty="0" smtClean="0">
                <a:solidFill>
                  <a:srgbClr val="015284"/>
                </a:solidFill>
              </a:rPr>
            </a:br>
            <a:r>
              <a:rPr lang="en-GB" sz="4000" dirty="0" smtClean="0"/>
              <a:t>10 questions for providers</a:t>
            </a:r>
            <a:r>
              <a:rPr lang="en-GB" dirty="0" smtClean="0"/>
              <a:t/>
            </a:r>
            <a:br>
              <a:rPr lang="en-GB" dirty="0" smtClean="0"/>
            </a:br>
            <a:endParaRPr lang="en-GB" dirty="0" smtClean="0">
              <a:solidFill>
                <a:srgbClr val="015284"/>
              </a:solidFill>
            </a:endParaRPr>
          </a:p>
        </p:txBody>
      </p:sp>
      <p:sp>
        <p:nvSpPr>
          <p:cNvPr id="34818" name="Content Placeholder 2"/>
          <p:cNvSpPr>
            <a:spLocks noGrp="1"/>
          </p:cNvSpPr>
          <p:nvPr>
            <p:ph sz="half" idx="1"/>
          </p:nvPr>
        </p:nvSpPr>
        <p:spPr>
          <a:xfrm>
            <a:off x="107950" y="1557338"/>
            <a:ext cx="4457700" cy="5300662"/>
          </a:xfrm>
        </p:spPr>
        <p:txBody>
          <a:bodyPr/>
          <a:lstStyle/>
          <a:p>
            <a:pPr eaLnBrk="1" hangingPunct="1">
              <a:buFontTx/>
              <a:buNone/>
            </a:pPr>
            <a:r>
              <a:rPr lang="cy-GB" sz="1800" smtClean="0"/>
              <a:t>Ysgolion:</a:t>
            </a:r>
          </a:p>
          <a:p>
            <a:pPr eaLnBrk="1" hangingPunct="1"/>
            <a:r>
              <a:rPr lang="cy-GB" sz="1600" smtClean="0"/>
              <a:t>A ydym ni’n codi ymwybyddiaeth am fwlio ar sail y nodweddion gwarchodedig gyda disgyblion, rhieni, staff, a llywodraethwyr ac a ydym yn rhagweithiol wrth atal a lliniaru ei effeithiau? (gweler Atodiad 3 yr adroddiad am restr wirio) </a:t>
            </a:r>
          </a:p>
          <a:p>
            <a:pPr eaLnBrk="1" hangingPunct="1"/>
            <a:r>
              <a:rPr lang="cy-GB" sz="1600" smtClean="0"/>
              <a:t>A ydym ni’n ymgynghori â disgyblion, rhieni a phobl eraill, i nodi graddau a natur y bwlio yn yr ysgol a chytuno ar gynnwys cynlluniau cydraddoldeb strategol?</a:t>
            </a:r>
          </a:p>
          <a:p>
            <a:pPr eaLnBrk="1" hangingPunct="1"/>
            <a:r>
              <a:rPr lang="cy-GB" sz="1600" smtClean="0"/>
              <a:t>A ydym ni’n cynllunio cyfleoedd sy’n briodol i oedran yn y cwricwlwm i drafod materion sy’n gysylltiedig â’r nodweddion gwarchodedig a magu cadernid disgyblion o ran bwlio?</a:t>
            </a:r>
          </a:p>
        </p:txBody>
      </p:sp>
      <p:sp>
        <p:nvSpPr>
          <p:cNvPr id="16388" name="Content Placeholder 3"/>
          <p:cNvSpPr>
            <a:spLocks noGrp="1"/>
          </p:cNvSpPr>
          <p:nvPr>
            <p:ph sz="half" idx="2"/>
          </p:nvPr>
        </p:nvSpPr>
        <p:spPr>
          <a:xfrm>
            <a:off x="4718050" y="1557338"/>
            <a:ext cx="4318000" cy="5300662"/>
          </a:xfrm>
        </p:spPr>
        <p:txBody>
          <a:bodyPr/>
          <a:lstStyle/>
          <a:p>
            <a:pPr marL="0" indent="0" eaLnBrk="1" hangingPunct="1">
              <a:buFontTx/>
              <a:buNone/>
              <a:defRPr/>
            </a:pPr>
            <a:r>
              <a:rPr lang="en-GB" sz="1800" dirty="0">
                <a:solidFill>
                  <a:srgbClr val="D60134"/>
                </a:solidFill>
              </a:rPr>
              <a:t>Schools:</a:t>
            </a:r>
          </a:p>
          <a:p>
            <a:pPr eaLnBrk="1" hangingPunct="1">
              <a:defRPr/>
            </a:pPr>
            <a:r>
              <a:rPr lang="en-GB" sz="1600" dirty="0">
                <a:solidFill>
                  <a:srgbClr val="D60134"/>
                </a:solidFill>
              </a:rPr>
              <a:t>Do we raise awareness of bullying on the grounds of protected characteristics with pupils, parents, staff, and governors and are we proactive in preventing and mitigating its effects? (see Appendix 3 of the report for a checklist) </a:t>
            </a:r>
          </a:p>
          <a:p>
            <a:pPr eaLnBrk="1" hangingPunct="1">
              <a:defRPr/>
            </a:pPr>
            <a:r>
              <a:rPr lang="en-GB" sz="1600" dirty="0">
                <a:solidFill>
                  <a:srgbClr val="D60134"/>
                </a:solidFill>
              </a:rPr>
              <a:t>Do we consult pupils, parents, and others, to identify the extent and nature of bullying in the school and to agree the contents of strategic equality plans?</a:t>
            </a:r>
          </a:p>
          <a:p>
            <a:pPr eaLnBrk="1" hangingPunct="1">
              <a:defRPr/>
            </a:pPr>
            <a:r>
              <a:rPr lang="en-GB" sz="1600" dirty="0">
                <a:solidFill>
                  <a:srgbClr val="D60134"/>
                </a:solidFill>
              </a:rPr>
              <a:t>Do we plan age‑appropriate opportunities in the curriculum to discuss issues related to the protected characteristics and to build pupils’ resilience to bullying?</a:t>
            </a:r>
          </a:p>
          <a:p>
            <a:pPr marL="0" indent="0" eaLnBrk="1" hangingPunct="1">
              <a:buFontTx/>
              <a:buNone/>
              <a:defRPr/>
            </a:pPr>
            <a:r>
              <a:rPr lang="en-GB" sz="1800" dirty="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107950" y="144463"/>
            <a:ext cx="7339013" cy="1196975"/>
          </a:xfrm>
        </p:spPr>
        <p:txBody>
          <a:bodyPr/>
          <a:lstStyle/>
          <a:p>
            <a:pPr algn="l" eaLnBrk="1" hangingPunct="1"/>
            <a:r>
              <a:rPr lang="en-GB" sz="4000" dirty="0" smtClean="0">
                <a:solidFill>
                  <a:srgbClr val="015284"/>
                </a:solidFill>
              </a:rPr>
              <a:t>10</a:t>
            </a:r>
            <a:r>
              <a:rPr lang="en-GB" sz="4000" dirty="0" smtClean="0"/>
              <a:t> </a:t>
            </a:r>
            <a:r>
              <a:rPr lang="en-GB" sz="4000" dirty="0" err="1" smtClean="0">
                <a:solidFill>
                  <a:srgbClr val="015284"/>
                </a:solidFill>
              </a:rPr>
              <a:t>cwestiwn</a:t>
            </a:r>
            <a:r>
              <a:rPr lang="en-GB" sz="4000" dirty="0" smtClean="0">
                <a:solidFill>
                  <a:srgbClr val="015284"/>
                </a:solidFill>
              </a:rPr>
              <a:t> </a:t>
            </a:r>
            <a:r>
              <a:rPr lang="en-GB" sz="4000" dirty="0" err="1" smtClean="0">
                <a:solidFill>
                  <a:srgbClr val="015284"/>
                </a:solidFill>
              </a:rPr>
              <a:t>i</a:t>
            </a:r>
            <a:r>
              <a:rPr lang="en-GB" sz="4000" dirty="0" smtClean="0">
                <a:solidFill>
                  <a:srgbClr val="015284"/>
                </a:solidFill>
              </a:rPr>
              <a:t> </a:t>
            </a:r>
            <a:r>
              <a:rPr lang="en-GB" sz="4000" dirty="0" err="1" smtClean="0">
                <a:solidFill>
                  <a:srgbClr val="015284"/>
                </a:solidFill>
              </a:rPr>
              <a:t>ddarparwyr</a:t>
            </a:r>
            <a:r>
              <a:rPr lang="en-GB" sz="4000" dirty="0" smtClean="0">
                <a:solidFill>
                  <a:srgbClr val="015284"/>
                </a:solidFill>
              </a:rPr>
              <a:t/>
            </a:r>
            <a:br>
              <a:rPr lang="en-GB" sz="4000" dirty="0" smtClean="0">
                <a:solidFill>
                  <a:srgbClr val="015284"/>
                </a:solidFill>
              </a:rPr>
            </a:br>
            <a:r>
              <a:rPr lang="en-GB" sz="4000" dirty="0" smtClean="0"/>
              <a:t>10 questions for providers</a:t>
            </a:r>
            <a:endParaRPr lang="en-GB" sz="4000" dirty="0" smtClean="0">
              <a:solidFill>
                <a:srgbClr val="015284"/>
              </a:solidFill>
            </a:endParaRPr>
          </a:p>
        </p:txBody>
      </p:sp>
      <p:sp>
        <p:nvSpPr>
          <p:cNvPr id="35842" name="Content Placeholder 2"/>
          <p:cNvSpPr>
            <a:spLocks noGrp="1"/>
          </p:cNvSpPr>
          <p:nvPr>
            <p:ph sz="half" idx="1"/>
          </p:nvPr>
        </p:nvSpPr>
        <p:spPr>
          <a:xfrm>
            <a:off x="107950" y="1557338"/>
            <a:ext cx="4457700" cy="5300662"/>
          </a:xfrm>
        </p:spPr>
        <p:txBody>
          <a:bodyPr/>
          <a:lstStyle/>
          <a:p>
            <a:pPr eaLnBrk="1" hangingPunct="1"/>
            <a:r>
              <a:rPr lang="cy-GB" sz="1600" dirty="0" smtClean="0"/>
              <a:t>A oes gan bob un o’r staff ddealltwriaeth glir o raddau a natur bwlio sy’n digwydd yn yr ysgol, gan gynnwys bwlio </a:t>
            </a:r>
            <a:r>
              <a:rPr lang="cy-GB" sz="1600" dirty="0" err="1" smtClean="0"/>
              <a:t>seiber</a:t>
            </a:r>
            <a:r>
              <a:rPr lang="cy-GB" sz="1600" dirty="0" smtClean="0"/>
              <a:t>?  </a:t>
            </a:r>
          </a:p>
          <a:p>
            <a:pPr eaLnBrk="1" hangingPunct="1"/>
            <a:r>
              <a:rPr lang="cy-GB" sz="1600" dirty="0" smtClean="0"/>
              <a:t>A yw staff yn gyson yn y modd y maent yn delio ag achosion o fwlio ac yn eu cofnodi?</a:t>
            </a:r>
          </a:p>
          <a:p>
            <a:pPr eaLnBrk="1" hangingPunct="1"/>
            <a:r>
              <a:rPr lang="cy-GB" sz="1600" dirty="0" smtClean="0"/>
              <a:t>Pa mor effeithiol ydym </a:t>
            </a:r>
            <a:r>
              <a:rPr lang="cy-GB" sz="1600" dirty="0" err="1" smtClean="0"/>
              <a:t>ni’n</a:t>
            </a:r>
            <a:r>
              <a:rPr lang="cy-GB" sz="1600" dirty="0" smtClean="0"/>
              <a:t> cofnodi ac yn monitro achosion o fwlio mewn perthynas </a:t>
            </a:r>
            <a:r>
              <a:rPr lang="cy-GB" sz="1600" dirty="0" err="1" smtClean="0"/>
              <a:t>â’r</a:t>
            </a:r>
            <a:r>
              <a:rPr lang="cy-GB" sz="1600" dirty="0" smtClean="0"/>
              <a:t> nodweddion gwarchodedig ac a ydym yn defnyddio’r wybodaeth hon i adolygu amcanion cydraddoldeb strategol?</a:t>
            </a:r>
          </a:p>
          <a:p>
            <a:pPr eaLnBrk="1" hangingPunct="1"/>
            <a:r>
              <a:rPr lang="cy-GB" sz="1600" dirty="0" smtClean="0"/>
              <a:t>A yw ein holl bolisïau a gweithdrefnau yn bodloni gofynion Deddf Cydraddoldeb 2010?</a:t>
            </a:r>
          </a:p>
          <a:p>
            <a:pPr eaLnBrk="1" hangingPunct="1"/>
            <a:endParaRPr lang="cy-GB" sz="700" dirty="0" smtClean="0"/>
          </a:p>
        </p:txBody>
      </p:sp>
      <p:sp>
        <p:nvSpPr>
          <p:cNvPr id="35843" name="Content Placeholder 3"/>
          <p:cNvSpPr>
            <a:spLocks noGrp="1"/>
          </p:cNvSpPr>
          <p:nvPr>
            <p:ph sz="half" idx="2"/>
          </p:nvPr>
        </p:nvSpPr>
        <p:spPr>
          <a:xfrm>
            <a:off x="4718050" y="1557338"/>
            <a:ext cx="4318000" cy="5300662"/>
          </a:xfrm>
        </p:spPr>
        <p:txBody>
          <a:bodyPr/>
          <a:lstStyle/>
          <a:p>
            <a:pPr eaLnBrk="1" hangingPunct="1"/>
            <a:r>
              <a:rPr lang="en-GB" sz="1600" dirty="0" smtClean="0">
                <a:solidFill>
                  <a:srgbClr val="D60134"/>
                </a:solidFill>
              </a:rPr>
              <a:t>Do all  staff have a clear understanding of the extent and nature of bullying that takes place in school, including cyberbullying?  </a:t>
            </a:r>
          </a:p>
          <a:p>
            <a:pPr eaLnBrk="1" hangingPunct="1"/>
            <a:r>
              <a:rPr lang="en-GB" sz="1600" dirty="0" smtClean="0">
                <a:solidFill>
                  <a:srgbClr val="D60134"/>
                </a:solidFill>
              </a:rPr>
              <a:t>Are staff consistent in how they deal with and record incidents of bullying?</a:t>
            </a:r>
          </a:p>
          <a:p>
            <a:pPr eaLnBrk="1" hangingPunct="1"/>
            <a:r>
              <a:rPr lang="en-GB" sz="1600" dirty="0" smtClean="0">
                <a:solidFill>
                  <a:srgbClr val="D60134"/>
                </a:solidFill>
              </a:rPr>
              <a:t>How effectively do we record and monitor incidents of bullying in relation to the protected characteristics and do we use this information to review strategic equality objectives?</a:t>
            </a:r>
          </a:p>
          <a:p>
            <a:pPr eaLnBrk="1" hangingPunct="1"/>
            <a:r>
              <a:rPr lang="en-GB" sz="1600" dirty="0" smtClean="0">
                <a:solidFill>
                  <a:srgbClr val="D60134"/>
                </a:solidFill>
              </a:rPr>
              <a:t>Do all our policies and procedures meet the requirements of the Equality Act 2010?</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107950" y="144463"/>
            <a:ext cx="7339013" cy="1196975"/>
          </a:xfrm>
        </p:spPr>
        <p:txBody>
          <a:bodyPr/>
          <a:lstStyle/>
          <a:p>
            <a:pPr algn="l" eaLnBrk="1" hangingPunct="1"/>
            <a:r>
              <a:rPr lang="en-GB" sz="4000" dirty="0" smtClean="0">
                <a:solidFill>
                  <a:srgbClr val="015284"/>
                </a:solidFill>
              </a:rPr>
              <a:t>10</a:t>
            </a:r>
            <a:r>
              <a:rPr lang="en-GB" sz="4000" dirty="0" smtClean="0"/>
              <a:t> </a:t>
            </a:r>
            <a:r>
              <a:rPr lang="en-GB" sz="4000" dirty="0" err="1" smtClean="0">
                <a:solidFill>
                  <a:srgbClr val="015284"/>
                </a:solidFill>
              </a:rPr>
              <a:t>cwestiwn</a:t>
            </a:r>
            <a:r>
              <a:rPr lang="en-GB" sz="4000" dirty="0" smtClean="0">
                <a:solidFill>
                  <a:srgbClr val="015284"/>
                </a:solidFill>
              </a:rPr>
              <a:t> </a:t>
            </a:r>
            <a:r>
              <a:rPr lang="en-GB" sz="4000" dirty="0" err="1" smtClean="0">
                <a:solidFill>
                  <a:srgbClr val="015284"/>
                </a:solidFill>
              </a:rPr>
              <a:t>i</a:t>
            </a:r>
            <a:r>
              <a:rPr lang="en-GB" sz="4000" dirty="0" smtClean="0">
                <a:solidFill>
                  <a:srgbClr val="015284"/>
                </a:solidFill>
              </a:rPr>
              <a:t> </a:t>
            </a:r>
            <a:r>
              <a:rPr lang="en-GB" sz="4000" dirty="0" err="1" smtClean="0">
                <a:solidFill>
                  <a:srgbClr val="015284"/>
                </a:solidFill>
              </a:rPr>
              <a:t>ddarparwyr</a:t>
            </a:r>
            <a:r>
              <a:rPr lang="en-GB" sz="4000" dirty="0" smtClean="0">
                <a:solidFill>
                  <a:srgbClr val="015284"/>
                </a:solidFill>
              </a:rPr>
              <a:t/>
            </a:r>
            <a:br>
              <a:rPr lang="en-GB" sz="4000" dirty="0" smtClean="0">
                <a:solidFill>
                  <a:srgbClr val="015284"/>
                </a:solidFill>
              </a:rPr>
            </a:br>
            <a:r>
              <a:rPr lang="en-GB" sz="4000" dirty="0" smtClean="0"/>
              <a:t>10 questions for providers</a:t>
            </a:r>
            <a:endParaRPr lang="en-GB" sz="4000" dirty="0" smtClean="0">
              <a:solidFill>
                <a:srgbClr val="015284"/>
              </a:solidFill>
            </a:endParaRPr>
          </a:p>
        </p:txBody>
      </p:sp>
      <p:sp>
        <p:nvSpPr>
          <p:cNvPr id="36866" name="Content Placeholder 2"/>
          <p:cNvSpPr>
            <a:spLocks noGrp="1"/>
          </p:cNvSpPr>
          <p:nvPr>
            <p:ph sz="half" idx="1"/>
          </p:nvPr>
        </p:nvSpPr>
        <p:spPr>
          <a:xfrm>
            <a:off x="107950" y="1557338"/>
            <a:ext cx="4457700" cy="5300662"/>
          </a:xfrm>
        </p:spPr>
        <p:txBody>
          <a:bodyPr/>
          <a:lstStyle/>
          <a:p>
            <a:pPr marL="0" indent="0" eaLnBrk="1" hangingPunct="1">
              <a:buFontTx/>
              <a:buNone/>
            </a:pPr>
            <a:r>
              <a:rPr lang="cy-GB" sz="2000" dirty="0" smtClean="0"/>
              <a:t>Awdurdodau lleol a chonsortia rhanbarthol:</a:t>
            </a:r>
            <a:r>
              <a:rPr lang="cy-GB" sz="2000" b="1" dirty="0" smtClean="0"/>
              <a:t> </a:t>
            </a:r>
            <a:endParaRPr lang="cy-GB" sz="2000" dirty="0" smtClean="0"/>
          </a:p>
          <a:p>
            <a:pPr eaLnBrk="1" hangingPunct="1"/>
            <a:r>
              <a:rPr lang="cy-GB" sz="2000" dirty="0" smtClean="0"/>
              <a:t>Pa mor effeithiol yw’r cymorth yr ydym yn ei roi i staff a llywodraethwyr ysgol i wella eu dealltwriaeth o Ddeddf Cydraddoldeb 2010 a’i goblygiadau?</a:t>
            </a:r>
          </a:p>
          <a:p>
            <a:pPr eaLnBrk="1" hangingPunct="1"/>
            <a:r>
              <a:rPr lang="cy-GB" sz="2000" dirty="0" smtClean="0"/>
              <a:t>A ydym </a:t>
            </a:r>
            <a:r>
              <a:rPr lang="cy-GB" sz="2000" dirty="0" err="1" smtClean="0"/>
              <a:t>ni’n</a:t>
            </a:r>
            <a:r>
              <a:rPr lang="cy-GB" sz="2000" dirty="0" smtClean="0"/>
              <a:t> monitro ansawdd ac effeithiolrwydd cynlluniau cydraddoldeb strategol ysgolion yn ddigon da?</a:t>
            </a:r>
          </a:p>
          <a:p>
            <a:pPr eaLnBrk="1" hangingPunct="1"/>
            <a:endParaRPr lang="cy-GB" sz="700" dirty="0" smtClean="0"/>
          </a:p>
        </p:txBody>
      </p:sp>
      <p:sp>
        <p:nvSpPr>
          <p:cNvPr id="16388" name="Content Placeholder 3"/>
          <p:cNvSpPr>
            <a:spLocks noGrp="1"/>
          </p:cNvSpPr>
          <p:nvPr>
            <p:ph sz="half" idx="2"/>
          </p:nvPr>
        </p:nvSpPr>
        <p:spPr>
          <a:xfrm>
            <a:off x="4718050" y="1772816"/>
            <a:ext cx="4318000" cy="5085184"/>
          </a:xfrm>
        </p:spPr>
        <p:txBody>
          <a:bodyPr/>
          <a:lstStyle/>
          <a:p>
            <a:pPr marL="0" indent="0" eaLnBrk="1" hangingPunct="1">
              <a:buFontTx/>
              <a:buNone/>
              <a:defRPr/>
            </a:pPr>
            <a:r>
              <a:rPr lang="en-GB" sz="2000" dirty="0">
                <a:solidFill>
                  <a:srgbClr val="D60134"/>
                </a:solidFill>
              </a:rPr>
              <a:t>Local authorities and regional consortia:</a:t>
            </a:r>
            <a:r>
              <a:rPr lang="en-GB" sz="2000" b="1" dirty="0">
                <a:solidFill>
                  <a:srgbClr val="D60134"/>
                </a:solidFill>
              </a:rPr>
              <a:t> </a:t>
            </a:r>
            <a:endParaRPr lang="en-GB" sz="2000" dirty="0">
              <a:solidFill>
                <a:srgbClr val="D60134"/>
              </a:solidFill>
            </a:endParaRPr>
          </a:p>
          <a:p>
            <a:pPr eaLnBrk="1" hangingPunct="1">
              <a:defRPr/>
            </a:pPr>
            <a:r>
              <a:rPr lang="en-GB" sz="2000" dirty="0">
                <a:solidFill>
                  <a:srgbClr val="D60134"/>
                </a:solidFill>
              </a:rPr>
              <a:t>How effective is the support we provide to school staff and governors to improve their understanding of the Equality Act 2010 and its implications?</a:t>
            </a:r>
          </a:p>
          <a:p>
            <a:pPr eaLnBrk="1" hangingPunct="1">
              <a:defRPr/>
            </a:pPr>
            <a:r>
              <a:rPr lang="en-GB" sz="2000" dirty="0">
                <a:solidFill>
                  <a:srgbClr val="D60134"/>
                </a:solidFill>
              </a:rPr>
              <a:t>Do we monitor the quality and effectiveness of schools’ strategic equality plans well enough?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112713" y="2357438"/>
            <a:ext cx="7772400" cy="3375025"/>
          </a:xfrm>
        </p:spPr>
        <p:txBody>
          <a:bodyPr/>
          <a:lstStyle/>
          <a:p>
            <a:pPr algn="l" eaLnBrk="1" hangingPunct="1"/>
            <a:r>
              <a:rPr lang="en-GB" sz="3600" dirty="0" smtClean="0"/>
              <a:t/>
            </a:r>
            <a:br>
              <a:rPr lang="en-GB" sz="3600" dirty="0" smtClean="0"/>
            </a:br>
            <a:r>
              <a:rPr lang="en-GB" sz="3600" dirty="0" err="1" smtClean="0">
                <a:solidFill>
                  <a:srgbClr val="015284"/>
                </a:solidFill>
                <a:hlinkClick r:id="rId2"/>
              </a:rPr>
              <a:t>Dolen</a:t>
            </a:r>
            <a:r>
              <a:rPr lang="en-GB" sz="3600" dirty="0" smtClean="0">
                <a:solidFill>
                  <a:srgbClr val="015284"/>
                </a:solidFill>
                <a:hlinkClick r:id="rId2"/>
              </a:rPr>
              <a:t> </a:t>
            </a:r>
            <a:r>
              <a:rPr lang="en-GB" sz="3600" dirty="0" err="1" smtClean="0">
                <a:solidFill>
                  <a:srgbClr val="015284"/>
                </a:solidFill>
                <a:hlinkClick r:id="rId2"/>
              </a:rPr>
              <a:t>gyswllt</a:t>
            </a:r>
            <a:r>
              <a:rPr lang="en-GB" sz="3600" dirty="0" smtClean="0">
                <a:solidFill>
                  <a:srgbClr val="015284"/>
                </a:solidFill>
                <a:hlinkClick r:id="rId2"/>
              </a:rPr>
              <a:t> </a:t>
            </a:r>
            <a:r>
              <a:rPr lang="en-GB" sz="3600" dirty="0" err="1" smtClean="0">
                <a:solidFill>
                  <a:srgbClr val="015284"/>
                </a:solidFill>
                <a:hlinkClick r:id="rId2"/>
              </a:rPr>
              <a:t>i’r</a:t>
            </a:r>
            <a:r>
              <a:rPr lang="en-GB" sz="3600" dirty="0" smtClean="0">
                <a:solidFill>
                  <a:srgbClr val="015284"/>
                </a:solidFill>
                <a:hlinkClick r:id="rId2"/>
              </a:rPr>
              <a:t> </a:t>
            </a:r>
            <a:r>
              <a:rPr lang="en-GB" sz="3600" dirty="0" err="1" smtClean="0">
                <a:solidFill>
                  <a:srgbClr val="015284"/>
                </a:solidFill>
                <a:hlinkClick r:id="rId2"/>
              </a:rPr>
              <a:t>adroddiad</a:t>
            </a:r>
            <a:r>
              <a:rPr lang="en-GB" sz="3600" dirty="0" smtClean="0">
                <a:solidFill>
                  <a:srgbClr val="015284"/>
                </a:solidFill>
                <a:hlinkClick r:id="rId2"/>
              </a:rPr>
              <a:t> </a:t>
            </a:r>
            <a:r>
              <a:rPr lang="en-GB" sz="3600" dirty="0" err="1" smtClean="0">
                <a:solidFill>
                  <a:srgbClr val="015284"/>
                </a:solidFill>
                <a:hlinkClick r:id="rId2"/>
              </a:rPr>
              <a:t>llawn</a:t>
            </a: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r>
              <a:rPr lang="en-GB" sz="3600" dirty="0" smtClean="0">
                <a:hlinkClick r:id="rId3"/>
              </a:rPr>
              <a:t>Web-link to full report</a:t>
            </a:r>
            <a:r>
              <a:rPr lang="en-GB" sz="3600" dirty="0" smtClean="0"/>
              <a:t/>
            </a:r>
            <a:br>
              <a:rPr lang="en-GB" sz="3600" dirty="0" smtClean="0"/>
            </a:br>
            <a:r>
              <a:rPr lang="en-GB" sz="3600" dirty="0" smtClean="0"/>
              <a:t/>
            </a:r>
            <a:br>
              <a:rPr lang="en-GB" sz="3600" dirty="0" smtClean="0"/>
            </a:b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endParaRPr lang="en-US" sz="3600" dirty="0" smtClean="0">
              <a:solidFill>
                <a:srgbClr val="015284"/>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Placeholder 5"/>
          <p:cNvSpPr>
            <a:spLocks noGrp="1"/>
          </p:cNvSpPr>
          <p:nvPr>
            <p:ph type="body" idx="1"/>
          </p:nvPr>
        </p:nvSpPr>
        <p:spPr/>
        <p:txBody>
          <a:bodyPr/>
          <a:lstStyle/>
          <a:p>
            <a:pPr algn="ctr" eaLnBrk="1" hangingPunct="1"/>
            <a:r>
              <a:rPr lang="cy-GB" sz="6000" smtClean="0"/>
              <a:t>Cwestiynau...</a:t>
            </a:r>
            <a:endParaRPr lang="en-GB" sz="6000" smtClean="0"/>
          </a:p>
          <a:p>
            <a:pPr algn="ctr" eaLnBrk="1" hangingPunct="1"/>
            <a:r>
              <a:rPr lang="en-GB" sz="6000" smtClean="0">
                <a:solidFill>
                  <a:srgbClr val="D60134"/>
                </a:solidFill>
              </a:rPr>
              <a:t>Questions…</a:t>
            </a:r>
          </a:p>
          <a:p>
            <a:pPr eaLnBrk="1" hangingPunct="1"/>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0" y="188913"/>
            <a:ext cx="7772400" cy="863600"/>
          </a:xfrm>
        </p:spPr>
        <p:txBody>
          <a:bodyPr/>
          <a:lstStyle/>
          <a:p>
            <a:pPr eaLnBrk="1" hangingPunct="1"/>
            <a:r>
              <a:rPr lang="en-GB" sz="3600" smtClean="0">
                <a:solidFill>
                  <a:srgbClr val="015284"/>
                </a:solidFill>
              </a:rPr>
              <a:t>Cefndir </a:t>
            </a:r>
            <a:r>
              <a:rPr lang="en-GB" sz="3600" smtClean="0"/>
              <a:t>Background</a:t>
            </a:r>
            <a:endParaRPr lang="en-GB" sz="3600" b="1" smtClean="0">
              <a:solidFill>
                <a:srgbClr val="015284"/>
              </a:solidFill>
            </a:endParaRPr>
          </a:p>
        </p:txBody>
      </p:sp>
      <p:sp>
        <p:nvSpPr>
          <p:cNvPr id="17410" name="Content Placeholder 3"/>
          <p:cNvSpPr>
            <a:spLocks noGrp="1"/>
          </p:cNvSpPr>
          <p:nvPr>
            <p:ph sz="half" idx="2"/>
          </p:nvPr>
        </p:nvSpPr>
        <p:spPr>
          <a:xfrm>
            <a:off x="250825" y="1196752"/>
            <a:ext cx="4105275" cy="5832648"/>
          </a:xfrm>
        </p:spPr>
        <p:txBody>
          <a:bodyPr/>
          <a:lstStyle/>
          <a:p>
            <a:pPr eaLnBrk="1" hangingPunct="1"/>
            <a:r>
              <a:rPr lang="cy-GB" sz="2000" dirty="0" smtClean="0"/>
              <a:t>Mae’r adroddiad hwn wedi’i seilio ar dystiolaeth o ymweliadau â 21 ysgol.  Roedd y sampl yn cynnwys wyth ysgol uwchradd, 12 ysgol gynradd ac un ysgol arbennig.  Mae’r ysgolion yn cynrychioli ystod o ddeilliannau arolygu.  Yn ychwanegol, darparwyd dogfennau perthnasol gan saith ysgol, gan gynnwys eu cynllun cydraddoldeb strategol a pholisïau yn gysylltiedig â bwlio.  Ymwelodd arolygwyr ag un awdurdod lleol yn dilyn nodi astudiaeth achos arfer orau.</a:t>
            </a:r>
          </a:p>
          <a:p>
            <a:pPr eaLnBrk="1" hangingPunct="1">
              <a:buFontTx/>
              <a:buNone/>
            </a:pPr>
            <a:endParaRPr lang="cy-GB" sz="2000" dirty="0" smtClean="0"/>
          </a:p>
        </p:txBody>
      </p:sp>
      <p:sp>
        <p:nvSpPr>
          <p:cNvPr id="17411" name="Content Placeholder 3"/>
          <p:cNvSpPr>
            <a:spLocks noGrp="1"/>
          </p:cNvSpPr>
          <p:nvPr>
            <p:ph sz="half" idx="2"/>
          </p:nvPr>
        </p:nvSpPr>
        <p:spPr>
          <a:xfrm>
            <a:off x="4787900" y="1241425"/>
            <a:ext cx="4105275" cy="5616575"/>
          </a:xfrm>
        </p:spPr>
        <p:txBody>
          <a:bodyPr/>
          <a:lstStyle/>
          <a:p>
            <a:pPr eaLnBrk="1" hangingPunct="1"/>
            <a:r>
              <a:rPr lang="en-GB" sz="2000" smtClean="0">
                <a:solidFill>
                  <a:srgbClr val="D60134"/>
                </a:solidFill>
              </a:rPr>
              <a:t>This report is based on evidence from visits to 21 schools. The sample included eight secondary schools, 12 primary schools and one special school. The schools represent a range of inspection outcomes. In addition seven schools provided relevant documentation, including their strategic equality plan and policies related to bullying.  Inspectors visited one local authority following the identification of a best practice case study.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323850" y="260350"/>
            <a:ext cx="7772400" cy="1584325"/>
          </a:xfrm>
        </p:spPr>
        <p:txBody>
          <a:bodyPr/>
          <a:lstStyle/>
          <a:p>
            <a:pPr eaLnBrk="1" hangingPunct="1"/>
            <a:r>
              <a:rPr lang="en-GB" sz="3600" dirty="0" err="1" smtClean="0">
                <a:solidFill>
                  <a:srgbClr val="015284"/>
                </a:solidFill>
              </a:rPr>
              <a:t>Prif</a:t>
            </a:r>
            <a:r>
              <a:rPr lang="en-GB" sz="3600" dirty="0" smtClean="0">
                <a:solidFill>
                  <a:srgbClr val="015284"/>
                </a:solidFill>
              </a:rPr>
              <a:t> </a:t>
            </a:r>
            <a:r>
              <a:rPr lang="en-GB" sz="3600" dirty="0" err="1" smtClean="0">
                <a:solidFill>
                  <a:srgbClr val="015284"/>
                </a:solidFill>
              </a:rPr>
              <a:t>ganfyddiadau</a:t>
            </a:r>
            <a:r>
              <a:rPr lang="en-US" sz="3600" dirty="0" smtClean="0">
                <a:solidFill>
                  <a:srgbClr val="015284"/>
                </a:solidFill>
              </a:rPr>
              <a:t/>
            </a:r>
            <a:br>
              <a:rPr lang="en-US" sz="3600" dirty="0" smtClean="0">
                <a:solidFill>
                  <a:srgbClr val="015284"/>
                </a:solidFill>
              </a:rPr>
            </a:br>
            <a:r>
              <a:rPr lang="en-GB" sz="3600" dirty="0" smtClean="0"/>
              <a:t>Main findings </a:t>
            </a:r>
            <a:br>
              <a:rPr lang="en-GB" sz="3600" dirty="0" smtClean="0"/>
            </a:br>
            <a:endParaRPr lang="en-US" sz="3600" dirty="0" smtClean="0">
              <a:solidFill>
                <a:srgbClr val="015284"/>
              </a:solidFill>
            </a:endParaRPr>
          </a:p>
        </p:txBody>
      </p:sp>
      <p:sp>
        <p:nvSpPr>
          <p:cNvPr id="18434" name="Rectangle 4"/>
          <p:cNvSpPr>
            <a:spLocks noGrp="1" noChangeArrowheads="1"/>
          </p:cNvSpPr>
          <p:nvPr>
            <p:ph type="body" sz="half" idx="2"/>
          </p:nvPr>
        </p:nvSpPr>
        <p:spPr>
          <a:xfrm>
            <a:off x="468313" y="1484313"/>
            <a:ext cx="4248150" cy="4752975"/>
          </a:xfrm>
        </p:spPr>
        <p:txBody>
          <a:bodyPr/>
          <a:lstStyle/>
          <a:p>
            <a:pPr eaLnBrk="1" hangingPunct="1">
              <a:lnSpc>
                <a:spcPct val="80000"/>
              </a:lnSpc>
            </a:pPr>
            <a:r>
              <a:rPr lang="cy-GB" sz="2000" dirty="0" smtClean="0"/>
              <a:t>Mae gormod o ddisgyblion yn dioddef o fwlio ar ryw adeg yn ystod eu cyfnod yn yr ysgol.  Gall effeithiau cael eich bwlio fod yn rhai tymor byr neu dymor hir, yn seicolegol neu’n gymdeithasol, ac maent yn aml yn arwain at dangyflawni neu broblemau presenoldeb.  Mae grwpiau penodol o ddisgyblion yn wynebu risg uwch na’r cyffredin o gael eu bwlio, gan gynnwys</a:t>
            </a:r>
            <a:r>
              <a:rPr lang="en-GB" sz="2000" dirty="0" smtClean="0"/>
              <a:t> </a:t>
            </a:r>
            <a:r>
              <a:rPr lang="cy-GB" sz="2000" dirty="0" smtClean="0"/>
              <a:t>: </a:t>
            </a:r>
          </a:p>
          <a:p>
            <a:pPr eaLnBrk="1" hangingPunct="1">
              <a:lnSpc>
                <a:spcPct val="80000"/>
              </a:lnSpc>
              <a:buFont typeface="Wingdings" panose="05000000000000000000" pitchFamily="2" charset="2"/>
              <a:buChar char="Ø"/>
            </a:pPr>
            <a:r>
              <a:rPr lang="cy-GB" sz="2000" dirty="0" smtClean="0"/>
              <a:t>disgyblion ag anghenion arbennig neu anabledd;</a:t>
            </a:r>
          </a:p>
          <a:p>
            <a:pPr eaLnBrk="1" hangingPunct="1">
              <a:lnSpc>
                <a:spcPct val="80000"/>
              </a:lnSpc>
              <a:buFont typeface="Wingdings" panose="05000000000000000000" pitchFamily="2" charset="2"/>
              <a:buChar char="Ø"/>
            </a:pPr>
            <a:r>
              <a:rPr lang="cy-GB" sz="2000" dirty="0" smtClean="0"/>
              <a:t>disgyblion </a:t>
            </a:r>
            <a:r>
              <a:rPr lang="cy-GB" sz="2000" dirty="0" err="1" smtClean="0"/>
              <a:t>lesbiaidd</a:t>
            </a:r>
            <a:r>
              <a:rPr lang="cy-GB" sz="2000" dirty="0" smtClean="0"/>
              <a:t>, hoyw, deurywiol a thrawsrywiol; a</a:t>
            </a:r>
          </a:p>
          <a:p>
            <a:pPr eaLnBrk="1" hangingPunct="1">
              <a:lnSpc>
                <a:spcPct val="80000"/>
              </a:lnSpc>
              <a:buFont typeface="Wingdings" panose="05000000000000000000" pitchFamily="2" charset="2"/>
              <a:buChar char="Ø"/>
            </a:pPr>
            <a:r>
              <a:rPr lang="cy-GB" sz="2000" dirty="0" smtClean="0"/>
              <a:t>disgyblion o gefndir ethnig lleiafrifol neu grefyddol. </a:t>
            </a:r>
          </a:p>
          <a:p>
            <a:pPr eaLnBrk="1" hangingPunct="1">
              <a:lnSpc>
                <a:spcPct val="80000"/>
              </a:lnSpc>
            </a:pPr>
            <a:endParaRPr lang="cy-GB" sz="2000" dirty="0" smtClean="0"/>
          </a:p>
        </p:txBody>
      </p:sp>
      <p:sp>
        <p:nvSpPr>
          <p:cNvPr id="4" name="Rectangle 4"/>
          <p:cNvSpPr txBox="1">
            <a:spLocks noChangeArrowheads="1"/>
          </p:cNvSpPr>
          <p:nvPr/>
        </p:nvSpPr>
        <p:spPr bwMode="auto">
          <a:xfrm>
            <a:off x="4787900" y="1484313"/>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smtClean="0">
                <a:solidFill>
                  <a:srgbClr val="D60134"/>
                </a:solidFill>
              </a:rPr>
              <a:t>Too many pupils suffer from bullying at some point during their time in school. The effects of being bullied can be short or long-term, psychological or social, and often result in underachievement or attendance problems.  Certain groups of pupils are at a higher-than-average risk of being bullied, including: </a:t>
            </a:r>
          </a:p>
          <a:p>
            <a:pPr>
              <a:buFont typeface="Wingdings" pitchFamily="2" charset="2"/>
              <a:buChar char="Ø"/>
              <a:defRPr/>
            </a:pPr>
            <a:r>
              <a:rPr lang="en-GB" sz="1800" kern="0" smtClean="0">
                <a:solidFill>
                  <a:srgbClr val="D60134"/>
                </a:solidFill>
              </a:rPr>
              <a:t>pupils with special needs or a disability;</a:t>
            </a:r>
          </a:p>
          <a:p>
            <a:pPr>
              <a:buFont typeface="Wingdings" pitchFamily="2" charset="2"/>
              <a:buChar char="Ø"/>
              <a:defRPr/>
            </a:pPr>
            <a:r>
              <a:rPr lang="en-GB" sz="1800" kern="0" smtClean="0">
                <a:solidFill>
                  <a:srgbClr val="D60134"/>
                </a:solidFill>
              </a:rPr>
              <a:t>lesbian, gay, bisexual and transgender pupils; and</a:t>
            </a:r>
          </a:p>
          <a:p>
            <a:pPr>
              <a:buFont typeface="Wingdings" pitchFamily="2" charset="2"/>
              <a:buChar char="Ø"/>
              <a:defRPr/>
            </a:pPr>
            <a:r>
              <a:rPr lang="en-GB" sz="1800" kern="0" smtClean="0">
                <a:solidFill>
                  <a:srgbClr val="D60134"/>
                </a:solidFill>
              </a:rPr>
              <a:t>pupils from a minority ethnic or religious background. </a:t>
            </a:r>
          </a:p>
          <a:p>
            <a:pPr marL="0" indent="0">
              <a:buFontTx/>
              <a:buNone/>
              <a:defRPr/>
            </a:pPr>
            <a:r>
              <a:rPr lang="en-GB" sz="2000" kern="0" smtClean="0"/>
              <a:t> </a:t>
            </a:r>
          </a:p>
          <a:p>
            <a:pPr>
              <a:defRPr/>
            </a:pPr>
            <a:endParaRPr lang="en-US" kern="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323850" y="260350"/>
            <a:ext cx="7772400" cy="719138"/>
          </a:xfrm>
        </p:spPr>
        <p:txBody>
          <a:bodyPr/>
          <a:lstStyle/>
          <a:p>
            <a:pPr eaLnBrk="1" hangingPunct="1"/>
            <a:r>
              <a:rPr lang="en-GB" sz="3600" smtClean="0">
                <a:solidFill>
                  <a:srgbClr val="015284"/>
                </a:solidFill>
              </a:rPr>
              <a:t>Prif ganfyddiadau</a:t>
            </a:r>
            <a:r>
              <a:rPr lang="en-US" sz="3600" smtClean="0">
                <a:solidFill>
                  <a:srgbClr val="015284"/>
                </a:solidFill>
              </a:rPr>
              <a:t/>
            </a:r>
            <a:br>
              <a:rPr lang="en-US" sz="3600" smtClean="0">
                <a:solidFill>
                  <a:srgbClr val="015284"/>
                </a:solidFill>
              </a:rPr>
            </a:br>
            <a:r>
              <a:rPr lang="en-GB" sz="3600" smtClean="0"/>
              <a:t>Main findings</a:t>
            </a:r>
            <a:endParaRPr lang="en-US" sz="3600" smtClean="0">
              <a:solidFill>
                <a:srgbClr val="015284"/>
              </a:solidFill>
            </a:endParaRPr>
          </a:p>
        </p:txBody>
      </p:sp>
      <p:sp>
        <p:nvSpPr>
          <p:cNvPr id="19458" name="Rectangle 4"/>
          <p:cNvSpPr>
            <a:spLocks noGrp="1" noChangeArrowheads="1"/>
          </p:cNvSpPr>
          <p:nvPr>
            <p:ph type="body" sz="half" idx="2"/>
          </p:nvPr>
        </p:nvSpPr>
        <p:spPr>
          <a:xfrm>
            <a:off x="468313" y="1628800"/>
            <a:ext cx="4248150" cy="4824388"/>
          </a:xfrm>
        </p:spPr>
        <p:txBody>
          <a:bodyPr/>
          <a:lstStyle/>
          <a:p>
            <a:pPr eaLnBrk="1" hangingPunct="1">
              <a:lnSpc>
                <a:spcPct val="80000"/>
              </a:lnSpc>
            </a:pPr>
            <a:r>
              <a:rPr lang="cy-GB" sz="2000" dirty="0" smtClean="0"/>
              <a:t>Mae profiadau disgyblion o fwlio a’r ffyrdd y mae ysgolion yn delio ag ef yn amrywio’n eang.  Mewn llawer o ysgolion uwchradd, gallai pa mor dda y mae staff yn delio â bwlio amrywio o fewn ysgol hefyd.</a:t>
            </a:r>
            <a:r>
              <a:rPr lang="cy-GB" sz="2400" dirty="0" smtClean="0"/>
              <a:t> </a:t>
            </a:r>
            <a:r>
              <a:rPr lang="cy-GB" sz="2000" dirty="0" smtClean="0"/>
              <a:t>Hyd yn oed mewn ysgolion sydd â strategaethau cadarn i fynd i’r afael â bwlio, yn aml, nid oes dealltwriaeth ar y cyd o bwysigrwydd y nodweddion gwarchodedig na’u goblygiadau cyfreithiol</a:t>
            </a:r>
            <a:r>
              <a:rPr lang="en-GB" sz="2000" dirty="0" smtClean="0"/>
              <a:t>.</a:t>
            </a:r>
          </a:p>
          <a:p>
            <a:pPr eaLnBrk="1" hangingPunct="1">
              <a:lnSpc>
                <a:spcPct val="80000"/>
              </a:lnSpc>
              <a:buFontTx/>
              <a:buNone/>
            </a:pPr>
            <a:endParaRPr lang="en-GB" sz="2000" dirty="0" smtClean="0"/>
          </a:p>
        </p:txBody>
      </p:sp>
      <p:sp>
        <p:nvSpPr>
          <p:cNvPr id="4" name="Rectangle 4"/>
          <p:cNvSpPr txBox="1">
            <a:spLocks noChangeArrowheads="1"/>
          </p:cNvSpPr>
          <p:nvPr/>
        </p:nvSpPr>
        <p:spPr bwMode="auto">
          <a:xfrm>
            <a:off x="4787900" y="1484313"/>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smtClean="0">
                <a:solidFill>
                  <a:srgbClr val="D60134"/>
                </a:solidFill>
              </a:rPr>
              <a:t>Pupils’ experiences of bullying and the ways in which schools deal with it vary widely.  In many secondary schools, how well staff deal with bullying may also vary within a school. Even in schools that have robust strategies to address bullying, there is often not a common understanding of the importance of the protected characteristics or their legal implications.</a:t>
            </a:r>
            <a:endParaRPr lang="en-GB" sz="2000" kern="0" dirty="0">
              <a:solidFill>
                <a:srgbClr val="D60134"/>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23850" y="260350"/>
            <a:ext cx="7772400" cy="719138"/>
          </a:xfrm>
        </p:spPr>
        <p:txBody>
          <a:bodyPr/>
          <a:lstStyle/>
          <a:p>
            <a:pPr eaLnBrk="1" hangingPunct="1"/>
            <a:r>
              <a:rPr lang="en-GB" sz="3600" smtClean="0">
                <a:solidFill>
                  <a:srgbClr val="015284"/>
                </a:solidFill>
              </a:rPr>
              <a:t>Prif ganfyddiadau</a:t>
            </a:r>
            <a:r>
              <a:rPr lang="en-US" sz="3600" smtClean="0">
                <a:solidFill>
                  <a:srgbClr val="015284"/>
                </a:solidFill>
              </a:rPr>
              <a:t/>
            </a:r>
            <a:br>
              <a:rPr lang="en-US" sz="3600" smtClean="0">
                <a:solidFill>
                  <a:srgbClr val="015284"/>
                </a:solidFill>
              </a:rPr>
            </a:br>
            <a:r>
              <a:rPr lang="en-GB" sz="3600" smtClean="0"/>
              <a:t>Main findings</a:t>
            </a:r>
            <a:endParaRPr lang="en-US" sz="3600" smtClean="0">
              <a:solidFill>
                <a:srgbClr val="015284"/>
              </a:solidFill>
            </a:endParaRPr>
          </a:p>
        </p:txBody>
      </p:sp>
      <p:sp>
        <p:nvSpPr>
          <p:cNvPr id="20482" name="Rectangle 4"/>
          <p:cNvSpPr>
            <a:spLocks noGrp="1" noChangeArrowheads="1"/>
          </p:cNvSpPr>
          <p:nvPr>
            <p:ph type="body" sz="half" idx="2"/>
          </p:nvPr>
        </p:nvSpPr>
        <p:spPr>
          <a:xfrm>
            <a:off x="468313" y="1438274"/>
            <a:ext cx="4248150" cy="4799013"/>
          </a:xfrm>
        </p:spPr>
        <p:txBody>
          <a:bodyPr/>
          <a:lstStyle/>
          <a:p>
            <a:pPr eaLnBrk="1" hangingPunct="1"/>
            <a:r>
              <a:rPr lang="cy-GB" sz="2000" dirty="0" smtClean="0"/>
              <a:t>Mae disgyblion yn adrodd am lai o achosion o fwlio, yn gyffredinol ac ar sail y nodweddion gwarchodedig, mewn ysgolion lle ceir ethos </a:t>
            </a:r>
            <a:r>
              <a:rPr lang="cy-GB" sz="2000" dirty="0" err="1" smtClean="0"/>
              <a:t>cryf</a:t>
            </a:r>
            <a:r>
              <a:rPr lang="cy-GB" sz="2000" dirty="0" smtClean="0"/>
              <a:t> sy’n hyrwyddo cydraddoldeb ac amrywiaeth</a:t>
            </a:r>
            <a:r>
              <a:rPr lang="en-GB" sz="2000" dirty="0" smtClean="0"/>
              <a:t>. </a:t>
            </a:r>
          </a:p>
          <a:p>
            <a:pPr eaLnBrk="1" hangingPunct="1"/>
            <a:r>
              <a:rPr lang="cy-GB" sz="2000" dirty="0" smtClean="0"/>
              <a:t>Ceir cyswllt agos rhwng y modd y mae disgyblion yn trin ei gilydd a pha mor dda y mae arweinwyr yn cyfleu disgwyliadau am ymddygiad disgyblion.  Mae’r ysgolion gorau yn defnyddio dull rhagweithiol o atal bwlio a lliniaru ei effeithiau pan fydd yn digwydd</a:t>
            </a:r>
            <a:r>
              <a:rPr lang="en-GB" sz="2000" dirty="0" smtClean="0"/>
              <a:t>. </a:t>
            </a:r>
            <a:endParaRPr lang="en-US" sz="2000" dirty="0" smtClean="0"/>
          </a:p>
          <a:p>
            <a:pPr eaLnBrk="1" hangingPunct="1">
              <a:buFontTx/>
              <a:buNone/>
            </a:pPr>
            <a:endParaRPr lang="en-US" sz="2000" dirty="0" smtClean="0"/>
          </a:p>
        </p:txBody>
      </p:sp>
      <p:sp>
        <p:nvSpPr>
          <p:cNvPr id="4" name="Rectangle 4"/>
          <p:cNvSpPr txBox="1">
            <a:spLocks noChangeArrowheads="1"/>
          </p:cNvSpPr>
          <p:nvPr/>
        </p:nvSpPr>
        <p:spPr bwMode="auto">
          <a:xfrm>
            <a:off x="4862513" y="1438275"/>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dirty="0" smtClean="0">
                <a:solidFill>
                  <a:srgbClr val="D60134"/>
                </a:solidFill>
              </a:rPr>
              <a:t>Pupils report lower instances of bullying, both generally and on the grounds of the protected characteristics, in schools where there is a strong ethos that promotes equality and diversity. </a:t>
            </a:r>
          </a:p>
          <a:p>
            <a:pPr>
              <a:defRPr/>
            </a:pPr>
            <a:r>
              <a:rPr lang="en-GB" sz="2000" kern="0" dirty="0" smtClean="0">
                <a:solidFill>
                  <a:srgbClr val="D60134"/>
                </a:solidFill>
              </a:rPr>
              <a:t>There is a close link between how pupils treat one another and how well leaders communicate expectations about pupil behaviour.  The best schools take a proactive approach to preventing bullying and to mitigating its effects when it occurs. </a:t>
            </a:r>
            <a:endParaRPr lang="en-US" sz="2000" kern="0" dirty="0" smtClean="0">
              <a:solidFill>
                <a:srgbClr val="D6013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323850" y="260350"/>
            <a:ext cx="7772400" cy="719138"/>
          </a:xfrm>
        </p:spPr>
        <p:txBody>
          <a:bodyPr/>
          <a:lstStyle/>
          <a:p>
            <a:pPr eaLnBrk="1" hangingPunct="1"/>
            <a:r>
              <a:rPr lang="en-GB" sz="3600" smtClean="0">
                <a:solidFill>
                  <a:srgbClr val="015284"/>
                </a:solidFill>
              </a:rPr>
              <a:t>Prif ganfyddiadau</a:t>
            </a:r>
            <a:r>
              <a:rPr lang="en-US" sz="3600" smtClean="0">
                <a:solidFill>
                  <a:srgbClr val="015284"/>
                </a:solidFill>
              </a:rPr>
              <a:t/>
            </a:r>
            <a:br>
              <a:rPr lang="en-US" sz="3600" smtClean="0">
                <a:solidFill>
                  <a:srgbClr val="015284"/>
                </a:solidFill>
              </a:rPr>
            </a:br>
            <a:r>
              <a:rPr lang="en-GB" sz="3600" smtClean="0"/>
              <a:t>Main findings</a:t>
            </a:r>
            <a:endParaRPr lang="en-US" sz="3600" smtClean="0">
              <a:solidFill>
                <a:srgbClr val="015284"/>
              </a:solidFill>
            </a:endParaRPr>
          </a:p>
        </p:txBody>
      </p:sp>
      <p:sp>
        <p:nvSpPr>
          <p:cNvPr id="21506" name="Rectangle 4"/>
          <p:cNvSpPr>
            <a:spLocks noGrp="1" noChangeArrowheads="1"/>
          </p:cNvSpPr>
          <p:nvPr>
            <p:ph type="body" sz="half" idx="2"/>
          </p:nvPr>
        </p:nvSpPr>
        <p:spPr>
          <a:xfrm>
            <a:off x="468313" y="1628800"/>
            <a:ext cx="4248150" cy="4608488"/>
          </a:xfrm>
        </p:spPr>
        <p:txBody>
          <a:bodyPr/>
          <a:lstStyle/>
          <a:p>
            <a:pPr eaLnBrk="1" hangingPunct="1">
              <a:lnSpc>
                <a:spcPct val="90000"/>
              </a:lnSpc>
            </a:pPr>
            <a:r>
              <a:rPr lang="cy-GB" sz="2000" dirty="0" smtClean="0"/>
              <a:t>Ychydig iawn o ysgolion sy’n ymgynghori â grwpiau o ddisgyblion i gael darlun go iawn o raddau a natur bwlio yn yr ysgol.  Mae’r ysgolion gorau yn defnyddio ystod o ddulliau i </a:t>
            </a:r>
            <a:r>
              <a:rPr lang="cy-GB" sz="2000" dirty="0" err="1" smtClean="0"/>
              <a:t>gasglu</a:t>
            </a:r>
            <a:r>
              <a:rPr lang="cy-GB" sz="2000" dirty="0" smtClean="0"/>
              <a:t> barn disgyblion, rhieni neu ofalwyr, a staff am fwlio</a:t>
            </a:r>
            <a:r>
              <a:rPr lang="en-GB" sz="2000" dirty="0" smtClean="0"/>
              <a:t>.   </a:t>
            </a:r>
          </a:p>
          <a:p>
            <a:pPr eaLnBrk="1" hangingPunct="1">
              <a:lnSpc>
                <a:spcPct val="90000"/>
              </a:lnSpc>
            </a:pPr>
            <a:r>
              <a:rPr lang="cy-GB" sz="2000" dirty="0" smtClean="0"/>
              <a:t>Mewn lleiafrif o ysgolion cynradd, nid oes gan staff ddarlun clir o raddau’r bwlio geiriol sy’n digwydd neu’r math o iaith a ddefnyddir yn rheolaidd fel ffurf o sarhad.  Mewn lleiafrif o ysgolion uwchradd, nid yw staff yn trin sylwadau a all achosi tramgwydd yn ddigon difrifol</a:t>
            </a:r>
            <a:r>
              <a:rPr lang="en-GB" sz="2000" dirty="0" smtClean="0"/>
              <a:t>.</a:t>
            </a:r>
            <a:endParaRPr lang="en-US" sz="2000" dirty="0" smtClean="0"/>
          </a:p>
        </p:txBody>
      </p:sp>
      <p:sp>
        <p:nvSpPr>
          <p:cNvPr id="4" name="Rectangle 4"/>
          <p:cNvSpPr txBox="1">
            <a:spLocks noChangeArrowheads="1"/>
          </p:cNvSpPr>
          <p:nvPr/>
        </p:nvSpPr>
        <p:spPr bwMode="auto">
          <a:xfrm>
            <a:off x="4787900" y="1449388"/>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dirty="0" smtClean="0">
                <a:solidFill>
                  <a:srgbClr val="D60134"/>
                </a:solidFill>
              </a:rPr>
              <a:t>Very few schools consult with groups of pupils to gain a true picture of the extent and nature of bullying at the school.  The best schools use a range of methods to collect the views of pupils, parents or carers, and staff about bullying.   </a:t>
            </a:r>
          </a:p>
          <a:p>
            <a:pPr>
              <a:defRPr/>
            </a:pPr>
            <a:r>
              <a:rPr lang="en-GB" sz="2000" kern="0" dirty="0" smtClean="0">
                <a:solidFill>
                  <a:srgbClr val="D60134"/>
                </a:solidFill>
              </a:rPr>
              <a:t>In a minority of primary schools, staff do not have a clear picture of the extent of verbal bullying that takes place or the sort of language that is used routinely as a form of insult.  In a minority of secondary schools, staff do not treat remarks that can cause offence seriously enough. </a:t>
            </a:r>
            <a:endParaRPr lang="en-US" kern="0" dirty="0" smtClean="0">
              <a:solidFill>
                <a:srgbClr val="D6013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323850" y="260350"/>
            <a:ext cx="7772400" cy="719138"/>
          </a:xfrm>
        </p:spPr>
        <p:txBody>
          <a:bodyPr/>
          <a:lstStyle/>
          <a:p>
            <a:pPr eaLnBrk="1" hangingPunct="1"/>
            <a:r>
              <a:rPr lang="en-GB" sz="3600" dirty="0" err="1" smtClean="0">
                <a:solidFill>
                  <a:srgbClr val="015284"/>
                </a:solidFill>
              </a:rPr>
              <a:t>Prif</a:t>
            </a:r>
            <a:r>
              <a:rPr lang="en-GB" sz="3600" dirty="0" smtClean="0">
                <a:solidFill>
                  <a:srgbClr val="015284"/>
                </a:solidFill>
              </a:rPr>
              <a:t> </a:t>
            </a:r>
            <a:r>
              <a:rPr lang="en-GB" sz="3600" dirty="0" err="1" smtClean="0">
                <a:solidFill>
                  <a:srgbClr val="015284"/>
                </a:solidFill>
              </a:rPr>
              <a:t>ganfyddiadau</a:t>
            </a:r>
            <a:r>
              <a:rPr lang="en-US" sz="3600" dirty="0" smtClean="0">
                <a:solidFill>
                  <a:srgbClr val="015284"/>
                </a:solidFill>
              </a:rPr>
              <a:t/>
            </a:r>
            <a:br>
              <a:rPr lang="en-US" sz="3600" dirty="0" smtClean="0">
                <a:solidFill>
                  <a:srgbClr val="015284"/>
                </a:solidFill>
              </a:rPr>
            </a:br>
            <a:r>
              <a:rPr lang="en-GB" sz="3600" dirty="0" smtClean="0"/>
              <a:t>Main findings</a:t>
            </a:r>
            <a:endParaRPr lang="en-US" sz="3600" dirty="0" smtClean="0">
              <a:solidFill>
                <a:srgbClr val="015284"/>
              </a:solidFill>
            </a:endParaRPr>
          </a:p>
        </p:txBody>
      </p:sp>
      <p:sp>
        <p:nvSpPr>
          <p:cNvPr id="22530" name="Rectangle 4"/>
          <p:cNvSpPr>
            <a:spLocks noGrp="1" noChangeArrowheads="1"/>
          </p:cNvSpPr>
          <p:nvPr>
            <p:ph type="body" sz="half" idx="2"/>
          </p:nvPr>
        </p:nvSpPr>
        <p:spPr>
          <a:xfrm>
            <a:off x="468313" y="1557338"/>
            <a:ext cx="4248150" cy="4679950"/>
          </a:xfrm>
        </p:spPr>
        <p:txBody>
          <a:bodyPr/>
          <a:lstStyle/>
          <a:p>
            <a:pPr eaLnBrk="1" hangingPunct="1">
              <a:lnSpc>
                <a:spcPct val="80000"/>
              </a:lnSpc>
            </a:pPr>
            <a:r>
              <a:rPr lang="cy-GB" sz="2000" dirty="0" smtClean="0"/>
              <a:t>Mae’r rhan fwyaf o ysgolion yn yr arolwg yn cadw cofnodion o achosion ymddygiadol a chofnod penodol o achosion o fwlio.  Ychydig iawn o ysgolion cynradd sy’n categoreiddio achosion yn unol </a:t>
            </a:r>
            <a:r>
              <a:rPr lang="cy-GB" sz="2000" dirty="0" err="1" smtClean="0"/>
              <a:t>â’r</a:t>
            </a:r>
            <a:r>
              <a:rPr lang="cy-GB" sz="2000" dirty="0" smtClean="0"/>
              <a:t> nodweddion gwarchodedig.  O ganlyniad, nid oes ganddynt ddarlun clir o batrymau ymddygiad dros gyfnod y </a:t>
            </a:r>
            <a:r>
              <a:rPr lang="cy-GB" sz="2000" dirty="0" err="1" smtClean="0"/>
              <a:t>gallant</a:t>
            </a:r>
            <a:r>
              <a:rPr lang="cy-GB" sz="2000" dirty="0" smtClean="0"/>
              <a:t> ei ddefnyddio i lywio cynllunio gwrth-fwlio</a:t>
            </a:r>
            <a:r>
              <a:rPr lang="en-GB" sz="2000" dirty="0" smtClean="0"/>
              <a:t>.  </a:t>
            </a:r>
          </a:p>
          <a:p>
            <a:pPr eaLnBrk="1" hangingPunct="1">
              <a:lnSpc>
                <a:spcPct val="80000"/>
              </a:lnSpc>
            </a:pPr>
            <a:r>
              <a:rPr lang="cy-GB" sz="2000" dirty="0" smtClean="0"/>
              <a:t>Mae’r rhan fwyaf o ddisgyblion yn gwybod wrth bwy i ddweud os ydynt yn gweld rhywun yn cael ei fwlio neu’n cael eu bwlio eu hunain</a:t>
            </a:r>
            <a:r>
              <a:rPr lang="en-GB" sz="2000" dirty="0" smtClean="0"/>
              <a:t>. W</a:t>
            </a:r>
            <a:r>
              <a:rPr lang="cy-GB" sz="2000" dirty="0" err="1" smtClean="0"/>
              <a:t>rth</a:t>
            </a:r>
            <a:r>
              <a:rPr lang="cy-GB" sz="2000" dirty="0" smtClean="0"/>
              <a:t> i ddisgyblion fynd yn hŷn, maent yn mynd yn llai hyderus y bydd yr ysgol yn gallu datrys problemau bwlio</a:t>
            </a:r>
            <a:r>
              <a:rPr lang="en-GB" sz="2000" dirty="0" smtClean="0"/>
              <a:t>. </a:t>
            </a:r>
          </a:p>
          <a:p>
            <a:pPr eaLnBrk="1" hangingPunct="1">
              <a:lnSpc>
                <a:spcPct val="80000"/>
              </a:lnSpc>
            </a:pPr>
            <a:endParaRPr lang="en-US" sz="1800" dirty="0" smtClean="0"/>
          </a:p>
        </p:txBody>
      </p:sp>
      <p:sp>
        <p:nvSpPr>
          <p:cNvPr id="4" name="Rectangle 4"/>
          <p:cNvSpPr txBox="1">
            <a:spLocks noChangeArrowheads="1"/>
          </p:cNvSpPr>
          <p:nvPr/>
        </p:nvSpPr>
        <p:spPr bwMode="auto">
          <a:xfrm>
            <a:off x="4787900" y="1340768"/>
            <a:ext cx="4248150" cy="518544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dirty="0" smtClean="0">
                <a:solidFill>
                  <a:srgbClr val="D60134"/>
                </a:solidFill>
              </a:rPr>
              <a:t>Most schools in the survey keep records of behavioural incidents and a minority keep a specific record of bullying incidents.  Very few primary schools categorise incidents according to the protected characteristics.  As a result, they do not have a clear picture of patterns of behaviour over time that they can use to inform anti-bullying planning.  </a:t>
            </a:r>
          </a:p>
          <a:p>
            <a:pPr>
              <a:defRPr/>
            </a:pPr>
            <a:r>
              <a:rPr lang="en-GB" sz="2000" kern="0" dirty="0" smtClean="0">
                <a:solidFill>
                  <a:srgbClr val="D60134"/>
                </a:solidFill>
              </a:rPr>
              <a:t>Most pupils know whom to tell if they witness or experience bullying.  As pupils get older, they become less confident that the school will be able to resolve bullying issues. </a:t>
            </a:r>
          </a:p>
          <a:p>
            <a:pPr>
              <a:defRPr/>
            </a:pPr>
            <a:endParaRPr lang="en-US" kern="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323850" y="260350"/>
            <a:ext cx="7772400" cy="719138"/>
          </a:xfrm>
        </p:spPr>
        <p:txBody>
          <a:bodyPr/>
          <a:lstStyle/>
          <a:p>
            <a:pPr eaLnBrk="1" hangingPunct="1"/>
            <a:r>
              <a:rPr lang="en-GB" sz="3600" dirty="0" err="1" smtClean="0">
                <a:solidFill>
                  <a:srgbClr val="015284"/>
                </a:solidFill>
              </a:rPr>
              <a:t>Prif</a:t>
            </a:r>
            <a:r>
              <a:rPr lang="en-GB" sz="3600" dirty="0" smtClean="0">
                <a:solidFill>
                  <a:srgbClr val="015284"/>
                </a:solidFill>
              </a:rPr>
              <a:t> </a:t>
            </a:r>
            <a:r>
              <a:rPr lang="en-GB" sz="3600" dirty="0" err="1" smtClean="0">
                <a:solidFill>
                  <a:srgbClr val="015284"/>
                </a:solidFill>
              </a:rPr>
              <a:t>ganfyddiadau</a:t>
            </a:r>
            <a:r>
              <a:rPr lang="en-US" sz="3600" dirty="0" smtClean="0">
                <a:solidFill>
                  <a:srgbClr val="015284"/>
                </a:solidFill>
              </a:rPr>
              <a:t/>
            </a:r>
            <a:br>
              <a:rPr lang="en-US" sz="3600" dirty="0" smtClean="0">
                <a:solidFill>
                  <a:srgbClr val="015284"/>
                </a:solidFill>
              </a:rPr>
            </a:br>
            <a:r>
              <a:rPr lang="en-GB" sz="3600" dirty="0" smtClean="0"/>
              <a:t>Main findings</a:t>
            </a:r>
            <a:endParaRPr lang="en-US" sz="3600" dirty="0" smtClean="0">
              <a:solidFill>
                <a:srgbClr val="015284"/>
              </a:solidFill>
            </a:endParaRPr>
          </a:p>
        </p:txBody>
      </p:sp>
      <p:sp>
        <p:nvSpPr>
          <p:cNvPr id="23554" name="Rectangle 4"/>
          <p:cNvSpPr>
            <a:spLocks noGrp="1" noChangeArrowheads="1"/>
          </p:cNvSpPr>
          <p:nvPr>
            <p:ph type="body" sz="half" idx="2"/>
          </p:nvPr>
        </p:nvSpPr>
        <p:spPr>
          <a:xfrm>
            <a:off x="468313" y="1628800"/>
            <a:ext cx="4248150" cy="4608488"/>
          </a:xfrm>
        </p:spPr>
        <p:txBody>
          <a:bodyPr/>
          <a:lstStyle/>
          <a:p>
            <a:pPr eaLnBrk="1" hangingPunct="1">
              <a:lnSpc>
                <a:spcPct val="80000"/>
              </a:lnSpc>
            </a:pPr>
            <a:r>
              <a:rPr lang="cy-GB" sz="2000" dirty="0" smtClean="0"/>
              <a:t>Ni chynllunnir ar gyfer datblygu cadernid yn ddigon da yn y cwricwlwm ysgol yn gyffredinol. </a:t>
            </a:r>
            <a:r>
              <a:rPr lang="cy-GB" altLang="zh-CN" sz="2000" dirty="0" smtClean="0">
                <a:ea typeface="宋体"/>
                <a:cs typeface="宋体"/>
              </a:rPr>
              <a:t>Mewn llawer o ysgolion, mae’r cwricwlwm yn dathlu gwahaniaethau unigol, ond mae’n aml yn osgoi’r agweddau y mae staff yn teimlo’n llai hyderus yn eu trafod, fel homoffobia ac ailbennu </a:t>
            </a:r>
            <a:r>
              <a:rPr lang="cy-GB" altLang="zh-CN" sz="2000" dirty="0" err="1" smtClean="0">
                <a:ea typeface="宋体"/>
                <a:cs typeface="宋体"/>
              </a:rPr>
              <a:t>rhywedd</a:t>
            </a:r>
            <a:r>
              <a:rPr lang="cy-GB" sz="2000" dirty="0" smtClean="0"/>
              <a:t>. </a:t>
            </a:r>
          </a:p>
          <a:p>
            <a:pPr eaLnBrk="1" hangingPunct="1">
              <a:lnSpc>
                <a:spcPct val="80000"/>
              </a:lnSpc>
            </a:pPr>
            <a:r>
              <a:rPr lang="cy-GB" altLang="zh-CN" sz="2000" dirty="0" smtClean="0">
                <a:ea typeface="宋体"/>
                <a:cs typeface="宋体"/>
              </a:rPr>
              <a:t>Mae lleiafrif o ysgolion yn bryderus ynghylch amlygu problemau amrywiaeth.  Mae’r agwedd hon yn golygu eu bod ond yn mynd i’r afael â phroblemau wrth iddynt godi, yn hytrach nag adeiladu arnynt yn y cwricwlwm mewn modd rhagweithiol</a:t>
            </a:r>
            <a:r>
              <a:rPr lang="en-GB" sz="2000" dirty="0" smtClean="0"/>
              <a:t>.</a:t>
            </a:r>
            <a:endParaRPr lang="en-US" sz="2000" dirty="0" smtClean="0"/>
          </a:p>
          <a:p>
            <a:pPr eaLnBrk="1" hangingPunct="1">
              <a:lnSpc>
                <a:spcPct val="80000"/>
              </a:lnSpc>
            </a:pPr>
            <a:endParaRPr lang="en-US" sz="2000" dirty="0" smtClean="0"/>
          </a:p>
        </p:txBody>
      </p:sp>
      <p:sp>
        <p:nvSpPr>
          <p:cNvPr id="4" name="Rectangle 4"/>
          <p:cNvSpPr txBox="1">
            <a:spLocks noChangeArrowheads="1"/>
          </p:cNvSpPr>
          <p:nvPr/>
        </p:nvSpPr>
        <p:spPr bwMode="auto">
          <a:xfrm>
            <a:off x="4838700" y="1438275"/>
            <a:ext cx="4248150" cy="4968875"/>
          </a:xfrm>
          <a:prstGeom prst="rect">
            <a:avLst/>
          </a:prstGeom>
          <a:noFill/>
          <a:ln>
            <a:noFill/>
          </a:ln>
          <a:extLst/>
        </p:spPr>
        <p:txBody>
          <a:bodyPr/>
          <a:lstStyle>
            <a:lvl1pPr marL="342900" indent="-342900" algn="l" rtl="0" eaLnBrk="1" fontAlgn="base" hangingPunct="1">
              <a:spcBef>
                <a:spcPct val="20000"/>
              </a:spcBef>
              <a:spcAft>
                <a:spcPct val="0"/>
              </a:spcAft>
              <a:buChar char="•"/>
              <a:defRPr sz="2800">
                <a:solidFill>
                  <a:srgbClr val="015284"/>
                </a:solidFill>
                <a:latin typeface="+mn-lt"/>
                <a:ea typeface="+mn-ea"/>
                <a:cs typeface="+mn-cs"/>
              </a:defRPr>
            </a:lvl1pPr>
            <a:lvl2pPr marL="742950" indent="-285750" algn="l" rtl="0" eaLnBrk="1" fontAlgn="base" hangingPunct="1">
              <a:spcBef>
                <a:spcPct val="20000"/>
              </a:spcBef>
              <a:spcAft>
                <a:spcPct val="0"/>
              </a:spcAft>
              <a:buChar char="–"/>
              <a:defRPr sz="2400">
                <a:solidFill>
                  <a:srgbClr val="015284"/>
                </a:solidFill>
                <a:latin typeface="+mn-lt"/>
              </a:defRPr>
            </a:lvl2pPr>
            <a:lvl3pPr marL="1143000" indent="-228600" algn="l" rtl="0" eaLnBrk="1" fontAlgn="base" hangingPunct="1">
              <a:spcBef>
                <a:spcPct val="20000"/>
              </a:spcBef>
              <a:spcAft>
                <a:spcPct val="0"/>
              </a:spcAft>
              <a:buChar char="•"/>
              <a:defRPr sz="2000">
                <a:solidFill>
                  <a:srgbClr val="015284"/>
                </a:solidFill>
                <a:latin typeface="+mn-lt"/>
              </a:defRPr>
            </a:lvl3pPr>
            <a:lvl4pPr marL="1600200" indent="-228600" algn="l" rtl="0" eaLnBrk="1" fontAlgn="base" hangingPunct="1">
              <a:spcBef>
                <a:spcPct val="20000"/>
              </a:spcBef>
              <a:spcAft>
                <a:spcPct val="0"/>
              </a:spcAft>
              <a:buChar char="–"/>
              <a:defRPr sz="1800">
                <a:solidFill>
                  <a:srgbClr val="015284"/>
                </a:solidFill>
                <a:latin typeface="+mn-lt"/>
              </a:defRPr>
            </a:lvl4pPr>
            <a:lvl5pPr marL="2057400" indent="-228600" algn="l" rtl="0" eaLnBrk="1" fontAlgn="base" hangingPunct="1">
              <a:spcBef>
                <a:spcPct val="20000"/>
              </a:spcBef>
              <a:spcAft>
                <a:spcPct val="0"/>
              </a:spcAft>
              <a:buChar char="»"/>
              <a:defRPr sz="1800">
                <a:solidFill>
                  <a:srgbClr val="015284"/>
                </a:solidFill>
                <a:latin typeface="+mn-lt"/>
              </a:defRPr>
            </a:lvl5pPr>
            <a:lvl6pPr marL="2514600" indent="-228600" algn="l" rtl="0" eaLnBrk="1" fontAlgn="base" hangingPunct="1">
              <a:spcBef>
                <a:spcPct val="20000"/>
              </a:spcBef>
              <a:spcAft>
                <a:spcPct val="0"/>
              </a:spcAft>
              <a:buChar char="»"/>
              <a:defRPr sz="1800">
                <a:solidFill>
                  <a:srgbClr val="015284"/>
                </a:solidFill>
                <a:latin typeface="+mn-lt"/>
              </a:defRPr>
            </a:lvl6pPr>
            <a:lvl7pPr marL="2971800" indent="-228600" algn="l" rtl="0" eaLnBrk="1" fontAlgn="base" hangingPunct="1">
              <a:spcBef>
                <a:spcPct val="20000"/>
              </a:spcBef>
              <a:spcAft>
                <a:spcPct val="0"/>
              </a:spcAft>
              <a:buChar char="»"/>
              <a:defRPr sz="1800">
                <a:solidFill>
                  <a:srgbClr val="015284"/>
                </a:solidFill>
                <a:latin typeface="+mn-lt"/>
              </a:defRPr>
            </a:lvl7pPr>
            <a:lvl8pPr marL="3429000" indent="-228600" algn="l" rtl="0" eaLnBrk="1" fontAlgn="base" hangingPunct="1">
              <a:spcBef>
                <a:spcPct val="20000"/>
              </a:spcBef>
              <a:spcAft>
                <a:spcPct val="0"/>
              </a:spcAft>
              <a:buChar char="»"/>
              <a:defRPr sz="1800">
                <a:solidFill>
                  <a:srgbClr val="015284"/>
                </a:solidFill>
                <a:latin typeface="+mn-lt"/>
              </a:defRPr>
            </a:lvl8pPr>
            <a:lvl9pPr marL="3886200" indent="-228600" algn="l" rtl="0" eaLnBrk="1" fontAlgn="base" hangingPunct="1">
              <a:spcBef>
                <a:spcPct val="20000"/>
              </a:spcBef>
              <a:spcAft>
                <a:spcPct val="0"/>
              </a:spcAft>
              <a:buChar char="»"/>
              <a:defRPr sz="1800">
                <a:solidFill>
                  <a:srgbClr val="015284"/>
                </a:solidFill>
                <a:latin typeface="+mn-lt"/>
              </a:defRPr>
            </a:lvl9pPr>
          </a:lstStyle>
          <a:p>
            <a:pPr>
              <a:defRPr/>
            </a:pPr>
            <a:r>
              <a:rPr lang="en-GB" sz="2000" kern="0" smtClean="0">
                <a:solidFill>
                  <a:srgbClr val="D60134"/>
                </a:solidFill>
              </a:rPr>
              <a:t>Developing resilience is not planned for  well enough in the school curriculum generally.  In many schools, the curriculum celebrates individual differences, but often shies away from the aspects that staff feel less confident in discussing, such as homophobia and gender reassignment. </a:t>
            </a:r>
          </a:p>
          <a:p>
            <a:pPr>
              <a:defRPr/>
            </a:pPr>
            <a:r>
              <a:rPr lang="en-GB" sz="2000" kern="0" smtClean="0">
                <a:solidFill>
                  <a:srgbClr val="D60134"/>
                </a:solidFill>
              </a:rPr>
              <a:t>A minority of schools are anxious about highlighting diversity issues.  This attitude means that they only tackle issues as they arise, rather than building them into the curriculum proactively.</a:t>
            </a:r>
            <a:endParaRPr lang="en-US" kern="0" dirty="0" smtClean="0">
              <a:solidFill>
                <a:srgbClr val="D60134"/>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atic survey PPT">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Thematic%20survey%20PPT</Template>
  <TotalTime>374</TotalTime>
  <Words>2786</Words>
  <Application>Microsoft Office PowerPoint</Application>
  <PresentationFormat>On-screen Show (4:3)</PresentationFormat>
  <Paragraphs>158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Thematic survey PPT</vt:lpstr>
      <vt:lpstr>  Gweithredu ar fwlio Action on bullying </vt:lpstr>
      <vt:lpstr>Cefndir Background</vt:lpstr>
      <vt:lpstr>Cefndir Background</vt:lpstr>
      <vt:lpstr>Prif ganfyddiadau Main findings  </vt:lpstr>
      <vt:lpstr>Prif ganfyddiadau Main findings</vt:lpstr>
      <vt:lpstr>Prif ganfyddiadau Main findings</vt:lpstr>
      <vt:lpstr>Prif ganfyddiadau Main findings</vt:lpstr>
      <vt:lpstr>Prif ganfyddiadau Main findings</vt:lpstr>
      <vt:lpstr>Prif ganfyddiadau Main findings</vt:lpstr>
      <vt:lpstr>Prif ganfyddiadau Main findings</vt:lpstr>
      <vt:lpstr>Prif ganfyddiadau Main findings</vt:lpstr>
      <vt:lpstr>Prif ganfyddiadau Main findings</vt:lpstr>
      <vt:lpstr>Prif ganfyddiadau Main findings</vt:lpstr>
      <vt:lpstr>Prif ganfyddiadau Main findings</vt:lpstr>
      <vt:lpstr>Argymhellion Recommendations </vt:lpstr>
      <vt:lpstr>Argymhellion Recommendations</vt:lpstr>
      <vt:lpstr>Argymhellion Recommendations</vt:lpstr>
      <vt:lpstr>Argymhellion Recommendations</vt:lpstr>
      <vt:lpstr>Arfer orau Best practice </vt:lpstr>
      <vt:lpstr>10 cwestiwn i ddarparwyr 10 questions for providers </vt:lpstr>
      <vt:lpstr>10 cwestiwn i ddarparwyr 10 questions for providers</vt:lpstr>
      <vt:lpstr>10 cwestiwn i ddarparwyr 10 questions for providers</vt:lpstr>
      <vt:lpstr> Dolen gyswllt i’r adroddiad llawn   Web-link to full report    </vt:lpstr>
      <vt:lpstr>PowerPoint Presentation</vt:lpstr>
    </vt:vector>
  </TitlesOfParts>
  <Company>Estyn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dc:title>
  <dc:creator>jane rees</dc:creator>
  <cp:lastModifiedBy>Robert Gairey</cp:lastModifiedBy>
  <cp:revision>26</cp:revision>
  <dcterms:created xsi:type="dcterms:W3CDTF">2014-05-15T13:13:57Z</dcterms:created>
  <dcterms:modified xsi:type="dcterms:W3CDTF">2015-08-07T08:50:17Z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0x0101004FF563581D1EBA4688BFE70077AFADA60312000AAD7F076E450E48B5A0AC7B3FF907F3</vt:lpwstr>
  </property>
  <property fmtid="{D5CDD505-2E9C-101B-9397-08002B2CF9AE}" pid="3" name="ContentType">
    <vt:lpwstr>Document</vt:lpwstr>
  </property>
  <property fmtid="{D5CDD505-2E9C-101B-9397-08002B2CF9AE}" pid="4" name="Estyn_x0020_Language">
    <vt:lpwstr>1;#English|777de1d1-cd30-4966-a2e3-f61db4c431e8</vt:lpwstr>
  </property>
  <property fmtid="{D5CDD505-2E9C-101B-9397-08002B2CF9AE}" pid="5" name="Estyn Language">
    <vt:lpwstr>1;#English|777de1d1-cd30-4966-a2e3-f61db4c431e8</vt:lpwstr>
  </property>
  <property fmtid="{D5CDD505-2E9C-101B-9397-08002B2CF9AE}" pid="6" name="Title (Welsh)">
    <vt:lpwstr>Bullying</vt:lpwstr>
  </property>
  <property fmtid="{D5CDD505-2E9C-101B-9397-08002B2CF9AE}" pid="7" name="COBAS Thematic Event ID">
    <vt:lpwstr>8</vt:lpwstr>
  </property>
  <property fmtid="{D5CDD505-2E9C-101B-9397-08002B2CF9AE}" pid="8" name="COBAS Event Short Title">
    <vt:lpwstr/>
  </property>
  <property fmtid="{D5CDD505-2E9C-101B-9397-08002B2CF9AE}" pid="9" name="b6bad8d7342d4cc5ae5d0cd685ebd519">
    <vt:lpwstr>English777de1d1-cd30-4966-a2e3-f61db4c431e8</vt:lpwstr>
  </property>
  <property fmtid="{D5CDD505-2E9C-101B-9397-08002B2CF9AE}" pid="10" name="Lead Inspector">
    <vt:lpwstr>44;#Jane Rees</vt:lpwstr>
  </property>
  <property fmtid="{D5CDD505-2E9C-101B-9397-08002B2CF9AE}" pid="11" name="Calendar Year">
    <vt:lpwstr>5</vt:lpwstr>
  </property>
  <property fmtid="{D5CDD505-2E9C-101B-9397-08002B2CF9AE}" pid="12" name="Retention Year">
    <vt:lpwstr/>
  </property>
  <property fmtid="{D5CDD505-2E9C-101B-9397-08002B2CF9AE}" pid="13" name="Year of Survey">
    <vt:lpwstr/>
  </property>
  <property fmtid="{D5CDD505-2E9C-101B-9397-08002B2CF9AE}" pid="14" name="TaxCatchAll">
    <vt:lpwstr>1;#</vt:lpwstr>
  </property>
  <property fmtid="{D5CDD505-2E9C-101B-9397-08002B2CF9AE}" pid="15" name="Academic Year">
    <vt:lpwstr>4</vt:lpwstr>
  </property>
  <property fmtid="{D5CDD505-2E9C-101B-9397-08002B2CF9AE}" pid="16" name="COBAS Event ID">
    <vt:lpwstr/>
  </property>
  <property fmtid="{D5CDD505-2E9C-101B-9397-08002B2CF9AE}" pid="17" name="COBAS Event Title">
    <vt:lpwstr/>
  </property>
  <property fmtid="{D5CDD505-2E9C-101B-9397-08002B2CF9AE}" pid="18" name="Financial Year">
    <vt:lpwstr>2</vt:lpwstr>
  </property>
</Properties>
</file>