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17"/>
  </p:handoutMasterIdLst>
  <p:sldIdLst>
    <p:sldId id="256" r:id="rId6"/>
    <p:sldId id="257" r:id="rId7"/>
    <p:sldId id="285" r:id="rId8"/>
    <p:sldId id="265" r:id="rId9"/>
    <p:sldId id="266" r:id="rId10"/>
    <p:sldId id="267" r:id="rId11"/>
    <p:sldId id="268" r:id="rId12"/>
    <p:sldId id="269" r:id="rId13"/>
    <p:sldId id="270" r:id="rId14"/>
    <p:sldId id="275" r:id="rId15"/>
    <p:sldId id="284" r:id="rId16"/>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3" d="100"/>
          <a:sy n="93" d="100"/>
        </p:scale>
        <p:origin x="1032" y="120"/>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10/07/2017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2571" y="-209550"/>
            <a:ext cx="13795538" cy="13680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
        <p:nvSpPr>
          <p:cNvPr id="2" name="object 2"/>
          <p:cNvSpPr txBox="1"/>
          <p:nvPr/>
        </p:nvSpPr>
        <p:spPr>
          <a:xfrm>
            <a:off x="527299" y="3054613"/>
            <a:ext cx="8854445" cy="4911601"/>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spcBef>
                <a:spcPts val="19"/>
              </a:spcBef>
              <a:spcAft>
                <a:spcPts val="600"/>
              </a:spcAft>
            </a:pPr>
            <a:r>
              <a:rPr lang="cy-GB" sz="4000" b="1" spc="-5" dirty="0" smtClean="0">
                <a:latin typeface="Arial"/>
                <a:cs typeface="Arial"/>
              </a:rPr>
              <a:t>Dysgu Oedolion yn y </a:t>
            </a:r>
          </a:p>
          <a:p>
            <a:pPr>
              <a:spcBef>
                <a:spcPts val="19"/>
              </a:spcBef>
              <a:spcAft>
                <a:spcPts val="600"/>
              </a:spcAft>
            </a:pPr>
            <a:r>
              <a:rPr lang="cy-GB" sz="4000" b="1" spc="-5" dirty="0" smtClean="0">
                <a:latin typeface="Arial"/>
                <a:cs typeface="Arial"/>
              </a:rPr>
              <a:t>Gymuned yng Nghymru</a:t>
            </a:r>
          </a:p>
          <a:p>
            <a:pPr>
              <a:spcBef>
                <a:spcPts val="19"/>
              </a:spcBef>
              <a:spcAft>
                <a:spcPts val="600"/>
              </a:spcAft>
            </a:pPr>
            <a:r>
              <a:rPr lang="cy-GB" sz="4000" b="1" spc="-5" dirty="0" smtClean="0">
                <a:solidFill>
                  <a:schemeClr val="tx1">
                    <a:lumMod val="85000"/>
                    <a:lumOff val="15000"/>
                  </a:schemeClr>
                </a:solidFill>
                <a:latin typeface="Arial"/>
                <a:cs typeface="Arial"/>
              </a:rPr>
              <a:t>Tachwedd 2016</a:t>
            </a:r>
            <a:r>
              <a:rPr lang="en-GB" sz="4000" b="1" spc="-5" dirty="0" smtClean="0">
                <a:solidFill>
                  <a:schemeClr val="tx1">
                    <a:lumMod val="85000"/>
                    <a:lumOff val="15000"/>
                  </a:schemeClr>
                </a:solidFill>
                <a:latin typeface="Arial"/>
                <a:cs typeface="Arial"/>
              </a:rPr>
              <a:t/>
            </a:r>
            <a:br>
              <a:rPr lang="en-GB" sz="4000" b="1" spc="-5" dirty="0" smtClean="0">
                <a:solidFill>
                  <a:schemeClr val="tx1">
                    <a:lumMod val="85000"/>
                    <a:lumOff val="15000"/>
                  </a:schemeClr>
                </a:solidFill>
                <a:latin typeface="Arial"/>
                <a:cs typeface="Arial"/>
              </a:rPr>
            </a:br>
            <a:endParaRPr sz="4000" b="1" spc="-5" dirty="0">
              <a:solidFill>
                <a:schemeClr val="tx1">
                  <a:lumMod val="75000"/>
                  <a:lumOff val="25000"/>
                </a:schemeClr>
              </a:solidFill>
              <a:latin typeface="Arial"/>
              <a:cs typeface="Arial"/>
            </a:endParaRPr>
          </a:p>
          <a:p>
            <a:pPr marL="12700" marR="2997200"/>
            <a:r>
              <a:rPr lang="en-GB" sz="4000" b="1" spc="-5" dirty="0" smtClean="0">
                <a:solidFill>
                  <a:schemeClr val="tx1">
                    <a:lumMod val="75000"/>
                    <a:lumOff val="25000"/>
                  </a:schemeClr>
                </a:solidFill>
                <a:latin typeface="Arial"/>
                <a:cs typeface="Arial"/>
              </a:rPr>
              <a:t>Adult Community Learning in Wales November 2016</a:t>
            </a:r>
            <a:endParaRPr sz="4000" b="1" spc="-5"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Dylai partneriaethau Dysgu Oedolion yn y Gymuned barhau i sicrhau ansawdd yr addysgu a’r dysgu i roi gwerth am arian i’r holl ddysgwyr sy’n oedolion </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Dylai Llywodraeth Cymru ddatblygu polisi diwygiedig a strategaeth ariannu ar gyfer y sector Dysgu Oedolion yn y Gymuned.  </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ACL partnerships should continue to assure the quality of teaching and learning to provide all adult learners with value for money</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The Welsh Government should develop a revised policy and funding strategy for the ACL sector.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2896757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Cwestiynau</a:t>
            </a:r>
            <a:r>
              <a:rPr lang="en-GB" sz="4500" spc="-10" dirty="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3380915"/>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19" y="3380915"/>
            <a:ext cx="5937885" cy="1107996"/>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2039910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803296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500" dirty="0" smtClean="0">
                <a:latin typeface="Arial"/>
                <a:cs typeface="Arial"/>
              </a:rPr>
              <a:t>Mae 15 o bartneriaethau dysgu oedolion yn y gymuned ledled Cymru </a:t>
            </a:r>
          </a:p>
          <a:p>
            <a:pPr marL="342900" marR="5080" indent="-342900">
              <a:buFont typeface="Arial" panose="020B0604020202020204" pitchFamily="34" charset="0"/>
              <a:buChar char="•"/>
              <a:tabLst>
                <a:tab pos="5485765" algn="l"/>
              </a:tabLst>
            </a:pPr>
            <a:r>
              <a:rPr lang="cy-GB" sz="2500" dirty="0" smtClean="0">
                <a:latin typeface="Arial"/>
                <a:cs typeface="Arial"/>
              </a:rPr>
              <a:t>Mae Cymdeithas Addysg y Gweithwyr (CAG) a Choleg Cymunedol YMCA, Cymru, yn gweithio gyda’r partneriaethau ledled Cymru</a:t>
            </a:r>
          </a:p>
          <a:p>
            <a:pPr marL="342900" marR="5080" indent="-342900">
              <a:buFont typeface="Arial" panose="020B0604020202020204" pitchFamily="34" charset="0"/>
              <a:buChar char="•"/>
              <a:tabLst>
                <a:tab pos="5485765" algn="l"/>
              </a:tabLst>
            </a:pPr>
            <a:r>
              <a:rPr lang="cy-GB" sz="2500" dirty="0" smtClean="0">
                <a:latin typeface="Arial"/>
                <a:cs typeface="Arial"/>
              </a:rPr>
              <a:t>Mae’r adroddiad hwn yn darparu trosolwg o safonau, darpariaeth ac arweinyddiaeth yn y sector dysgu oedolion yn y gymuned yn 2015 – 2016.</a:t>
            </a:r>
          </a:p>
          <a:p>
            <a:pPr marL="342900" marR="5080" indent="-342900">
              <a:buFont typeface="Arial" panose="020B0604020202020204" pitchFamily="34" charset="0"/>
              <a:buChar char="•"/>
              <a:tabLst>
                <a:tab pos="5485765" algn="l"/>
              </a:tabLst>
            </a:pPr>
            <a:r>
              <a:rPr lang="cy-GB" sz="2500" dirty="0" smtClean="0">
                <a:latin typeface="Arial"/>
                <a:cs typeface="Arial"/>
              </a:rPr>
              <a:t>Mae Llywodraeth Cymru yn darparu cyllid bob blwyddyn ar gyfer addysg pobl dros 19 oed mewn addysg sylfaenol i oedolion (llythrennedd a rhifedd), llythrennedd digidol a Saesneg i Siaradwyr Ieithoedd Eraill (SSIE). </a:t>
            </a:r>
            <a:endParaRPr lang="cy-GB" sz="25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27891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500" dirty="0" smtClean="0">
                <a:latin typeface="Arial"/>
                <a:cs typeface="Arial"/>
              </a:rPr>
              <a:t>There are 15 adult community learning partnerships across Wales</a:t>
            </a:r>
          </a:p>
          <a:p>
            <a:pPr marL="342900" marR="5080" indent="-342900">
              <a:buFont typeface="Arial" panose="020B0604020202020204" pitchFamily="34" charset="0"/>
              <a:buChar char="•"/>
              <a:tabLst>
                <a:tab pos="5485765" algn="l"/>
              </a:tabLst>
            </a:pPr>
            <a:r>
              <a:rPr lang="en-GB" sz="2500" dirty="0" smtClean="0">
                <a:latin typeface="Arial"/>
                <a:cs typeface="Arial"/>
              </a:rPr>
              <a:t>The Workers’ Education Association (WEA) and the YMCA Community College, Wales work with the partnerships across Wales</a:t>
            </a:r>
          </a:p>
          <a:p>
            <a:pPr marL="342900" marR="5080" indent="-342900">
              <a:buFont typeface="Arial" panose="020B0604020202020204" pitchFamily="34" charset="0"/>
              <a:buChar char="•"/>
              <a:tabLst>
                <a:tab pos="5485765" algn="l"/>
              </a:tabLst>
            </a:pPr>
            <a:r>
              <a:rPr lang="en-GB" sz="2500" dirty="0" smtClean="0">
                <a:latin typeface="Arial"/>
                <a:cs typeface="Arial"/>
              </a:rPr>
              <a:t>This report provides an overview of standards, provision and leadership in the adult community learning sector in 2015 – 2016.</a:t>
            </a:r>
          </a:p>
          <a:p>
            <a:pPr marL="342900" marR="5080" indent="-342900">
              <a:buFont typeface="Arial" panose="020B0604020202020204" pitchFamily="34" charset="0"/>
              <a:buChar char="•"/>
              <a:tabLst>
                <a:tab pos="5485765" algn="l"/>
              </a:tabLst>
            </a:pPr>
            <a:r>
              <a:rPr lang="en-GB" sz="2500" dirty="0" smtClean="0">
                <a:latin typeface="Arial"/>
                <a:cs typeface="Arial"/>
              </a:rPr>
              <a:t>Welsh Government provides funding each year for the education of people over the age of 19 in adult basic education (literacy and numeracy), digital literacy) and English for Speakers of Other Languages (ESOL).</a:t>
            </a:r>
          </a:p>
          <a:p>
            <a:pPr marR="5080">
              <a:tabLst>
                <a:tab pos="5485765" algn="l"/>
              </a:tabLst>
            </a:pPr>
            <a:r>
              <a:rPr lang="en-GB" sz="2500" dirty="0" smtClean="0">
                <a:latin typeface="Arial"/>
                <a:cs typeface="Arial"/>
              </a:rPr>
              <a:t> </a:t>
            </a:r>
            <a:endParaRPr lang="en-GB" sz="25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0" y="1715989"/>
            <a:ext cx="11950199" cy="538609"/>
          </a:xfrm>
        </p:spPr>
        <p:txBody>
          <a:bodyPr/>
          <a:lstStyle/>
          <a:p>
            <a:r>
              <a:rPr lang="en-GB" dirty="0" smtClean="0">
                <a:solidFill>
                  <a:schemeClr val="tx1"/>
                </a:solidFill>
              </a:rPr>
              <a:t>CEFNDIR  </a:t>
            </a:r>
            <a:r>
              <a:rPr lang="en-GB" dirty="0" smtClean="0"/>
              <a:t>                                 </a:t>
            </a:r>
            <a:r>
              <a:rPr lang="en-GB" dirty="0" smtClean="0">
                <a:solidFill>
                  <a:schemeClr val="tx1"/>
                </a:solidFill>
              </a:rPr>
              <a:t>BACKGROUND</a:t>
            </a:r>
            <a:endParaRPr lang="en-GB" dirty="0">
              <a:solidFill>
                <a:schemeClr val="tx1"/>
              </a:solidFill>
            </a:endParaRPr>
          </a:p>
        </p:txBody>
      </p:sp>
      <p:sp>
        <p:nvSpPr>
          <p:cNvPr id="3" name="Content Placeholder 2"/>
          <p:cNvSpPr>
            <a:spLocks noGrp="1"/>
          </p:cNvSpPr>
          <p:nvPr>
            <p:ph sz="half" idx="2"/>
          </p:nvPr>
        </p:nvSpPr>
        <p:spPr>
          <a:xfrm>
            <a:off x="527300" y="2642252"/>
            <a:ext cx="5728335" cy="6986528"/>
          </a:xfrm>
        </p:spPr>
        <p:txBody>
          <a:bodyPr/>
          <a:lstStyle/>
          <a:p>
            <a:pPr marL="342900" indent="-342900">
              <a:buFont typeface="Arial" panose="020B0604020202020204" pitchFamily="34" charset="0"/>
              <a:buChar char="•"/>
            </a:pPr>
            <a:r>
              <a:rPr lang="cy-GB" sz="2400" dirty="0" smtClean="0">
                <a:solidFill>
                  <a:schemeClr val="tx1"/>
                </a:solidFill>
              </a:rPr>
              <a:t>Mae Llywodraeth Cymru hefyd yn annog partneriaethau dysgu oedolion yn y gymuned i ystyried anghenion dysgu pobl dros 65 oed, a threfnu darpariaeth ar gyfer dysgu trwy gyfrwng y Gymraeg.</a:t>
            </a:r>
          </a:p>
          <a:p>
            <a:pPr marL="342900" indent="-342900">
              <a:buFont typeface="Arial" panose="020B0604020202020204" pitchFamily="34" charset="0"/>
              <a:buChar char="•"/>
            </a:pPr>
            <a:r>
              <a:rPr lang="cy-GB" sz="2400" dirty="0" smtClean="0">
                <a:solidFill>
                  <a:schemeClr val="tx1"/>
                </a:solidFill>
              </a:rPr>
              <a:t>Sefydlwyd Partneriaeth Dysgu Oedolion yn y Gymuned, Cymru, 2 flynedd yn ôl fel grŵp i gydweithio i gael gwared ar ddyblygu diangen a sicrhau’r ymrwymiad parhaus i ddarpariaeth dysgu oedolion yn y gymuned.  </a:t>
            </a:r>
          </a:p>
          <a:p>
            <a:pPr marL="342900" indent="-342900">
              <a:buFont typeface="Arial" panose="020B0604020202020204" pitchFamily="34" charset="0"/>
              <a:buChar char="•"/>
            </a:pPr>
            <a:r>
              <a:rPr lang="cy-GB" sz="2400" dirty="0" smtClean="0">
                <a:solidFill>
                  <a:schemeClr val="tx1"/>
                </a:solidFill>
              </a:rPr>
              <a:t>Mae </a:t>
            </a:r>
            <a:r>
              <a:rPr lang="cy-GB" sz="2400" dirty="0">
                <a:solidFill>
                  <a:schemeClr val="tx1"/>
                </a:solidFill>
              </a:rPr>
              <a:t>Partneriaeth Dysgu Oedolion yn y Gymuned, </a:t>
            </a:r>
            <a:r>
              <a:rPr lang="cy-GB" sz="2400" dirty="0" smtClean="0">
                <a:solidFill>
                  <a:schemeClr val="tx1"/>
                </a:solidFill>
              </a:rPr>
              <a:t>Cymru, yn datblygu ‘fframwaith dysgu oedolion’ sy’n ystyried polisïau’r llywodraeth, fel Dyfodol Llwyddiannus (Donaldson, 2015).</a:t>
            </a:r>
          </a:p>
          <a:p>
            <a:endParaRPr lang="en-GB" dirty="0"/>
          </a:p>
        </p:txBody>
      </p:sp>
      <p:sp>
        <p:nvSpPr>
          <p:cNvPr id="4" name="Content Placeholder 3"/>
          <p:cNvSpPr>
            <a:spLocks noGrp="1"/>
          </p:cNvSpPr>
          <p:nvPr>
            <p:ph sz="half" idx="3"/>
          </p:nvPr>
        </p:nvSpPr>
        <p:spPr>
          <a:xfrm>
            <a:off x="6615620" y="2642252"/>
            <a:ext cx="5782945" cy="6647974"/>
          </a:xfrm>
        </p:spPr>
        <p:txBody>
          <a:bodyPr/>
          <a:lstStyle/>
          <a:p>
            <a:pPr marL="342900" indent="-342900">
              <a:buFont typeface="Arial" panose="020B0604020202020204" pitchFamily="34" charset="0"/>
              <a:buChar char="•"/>
            </a:pPr>
            <a:r>
              <a:rPr lang="en-GB" sz="2400" dirty="0" smtClean="0"/>
              <a:t>Welsh Government also urges adult community learning partnerships to take account of the learning needs of people over 65, and to make provision for learning through the medium of Welsh.</a:t>
            </a:r>
          </a:p>
          <a:p>
            <a:pPr marL="342900" indent="-342900">
              <a:buFont typeface="Arial" panose="020B0604020202020204" pitchFamily="34" charset="0"/>
              <a:buChar char="•"/>
            </a:pPr>
            <a:r>
              <a:rPr lang="en-GB" sz="2400" dirty="0" smtClean="0"/>
              <a:t>The Adult Community Learning, Wales partnership came into being 2 years ago as a group through which to work together to remove unnecessary duplication and to ensure the continued commitment to adult community learning provision.  </a:t>
            </a:r>
          </a:p>
          <a:p>
            <a:pPr marL="342900" indent="-342900">
              <a:buFont typeface="Arial" panose="020B0604020202020204" pitchFamily="34" charset="0"/>
              <a:buChar char="•"/>
            </a:pPr>
            <a:r>
              <a:rPr lang="en-GB" sz="2400" dirty="0" smtClean="0"/>
              <a:t>The Adult Community Learning Partnership, Wales is developing an ‘adult learning framework’ which takes into account government policies, such as Successful Futures (Donaldson, 2015).</a:t>
            </a:r>
            <a:endParaRPr lang="en-GB"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575614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Dros y blynyddoedd diwethaf, mae cyfraddau llwyddiant ar gyfer ASO, TGCh a SSIE tua 10 pwynt canran islaw cyfraddau cwblhau.</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hyn yn golygu bod un o bob 10 oedolyn wedi dilyn eu cwrs, ac wedi ei gwblhau.  Fodd bynnag, efallai nad ydynt wedi dilyn, neu wedi llwyddo, i gyflawni’r lefel. </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Over recent years, success rates for ABE, ICT and ESOL are around 10 percentage points below completion rates.</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This means, one in 10 adults have undertaken and completed their course.  However, they may not have taken, or may not have been successful in, attaining the level undertaken.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4196888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Yn y rhan fwyaf o bartneriaethau Dysgu Oedolion yn y Gymuned, mae cyfyngiadau ariannol wedi cael effaith sylweddol ar ddarpariaeth a lefelau staffio. </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gostyngiadau mewn staff gweinyddol hefyd yn golygu bod lleoliadau ar agor am lai o oriau.  </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hyn yn cyfyngu ar amserlennu dosbarthiadau, sy’n arwain at ddewis mwy cyfyngedig o gyrsiau, ac mae’n golygu y gallai fod rhaid i ddysgwyr deithio ymhellach i ddosbarthiadau.</a:t>
            </a: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In most ACL partnerships, financial restrictions have had a significant impact on provision and staffing levels. </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Reductions in administrative staff also  mean that venues are open for shorter hours.  </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This restricts the timetabling of classes leading to a more limited choice of courses, and means that learners may have to travel greater distances to travel to classes.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622991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partneriaethau Dysgu Oedolion yn y Gymuned yn cynnal ymrwymiad cryf i ddarparu dysgu ar gyfer dysgwyr sy’n anodd eu cyrraedd, fel y rheiny sydd wedi bod yn ddi-waith dros dymor hir, rhieni sengl, grwpiau ethnig lleiafrifol, pobl ag anghenion iechyd corfforol ac iechyd meddwl, pobl ynysig, pobl oedrannus, a’r rheiny sydd wedi cael profiad gwael o addysg statudol.</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I barhau i wneud hynny, mewn llawer o achosion, mae partneriaethau wedi ffurfio cynghreiriaid sy’n golygu bod cyllid ar gael, ond nid oes ganddynt y gallu i gyflwyno’r cyrsiau. </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rgbClr val="414042"/>
                </a:solidFill>
                <a:latin typeface="Arial"/>
                <a:cs typeface="Arial"/>
              </a:rPr>
              <a:t>ACL partnerships maintain a strong commitment to providing learning for hard-to-reach learners, such as the long-term unemployed, single parents, minority ethnic groups, people with physical and mental heath needs, the isolated, the elderly, and those who have had a poor experience of statutory </a:t>
            </a:r>
            <a:r>
              <a:rPr lang="en-GB" sz="2400" dirty="0" smtClean="0">
                <a:solidFill>
                  <a:srgbClr val="414042"/>
                </a:solidFill>
                <a:latin typeface="Arial"/>
                <a:cs typeface="Arial"/>
              </a:rPr>
              <a:t>education.</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To continue to do so, in many cases, partnerships have formed alliances that have access to funding, but who do not have the capacity to deliver the courses. </a:t>
            </a:r>
            <a:endParaRPr lang="en-GB" sz="2400" dirty="0">
              <a:latin typeface="Arial"/>
              <a:cs typeface="Arial"/>
            </a:endParaRPr>
          </a:p>
          <a:p>
            <a:pPr marL="342900" marR="5080" indent="-342900">
              <a:buFont typeface="Arial" panose="020B0604020202020204" pitchFamily="34" charset="0"/>
              <a:buChar char="•"/>
              <a:tabLst>
                <a:tab pos="5485765" algn="l"/>
              </a:tabLst>
            </a:pP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4032690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bron pob un o’r partneriaethau wedi ymrwymo i ddarparu dosbarthiadau ‘hamdden’ neu les ar sail adferiad cost lawn.</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Fodd bynnag, mae’r trefniant hwn yn arwain at ddiffyg cyfle cyfartal i ddysgwyr sy’n llai cefnog neu’n cael anhawster manteisio ar gludiant addas.   </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Nearly all partnerships are committed to providing ‘leisure’ or wellbeing classes on a full-cost recovery basis.</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However, this arrangement leads to inequality of opportunity for learners who are less affluent or have difficulty in accessing suitable transport.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3681838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a:cs typeface="Arial"/>
              </a:rPr>
              <a:t>Mewn llawer o bartneriaethau, mae dosbarthiadau hirsefydledig, lle mae dysgwyr yn mwynhau’r agweddau cymdeithasol ar ddysgu, wedi cael eu troi yn glybiau hunanariannu sy’n cael eu cynnal gan y dysgwyr a’r tiwtoriaid eu hunain.</a:t>
            </a:r>
          </a:p>
          <a:p>
            <a:pPr marR="5080">
              <a:tabLst>
                <a:tab pos="5485765" algn="l"/>
              </a:tabLst>
            </a:pPr>
            <a:endParaRPr lang="cy-GB" sz="2400" dirty="0" smtClean="0">
              <a:latin typeface="Arial"/>
              <a:cs typeface="Arial"/>
            </a:endParaRPr>
          </a:p>
          <a:p>
            <a:pPr marL="342900" marR="5080" indent="-342900">
              <a:buFont typeface="Arial" panose="020B0604020202020204" pitchFamily="34" charset="0"/>
              <a:buChar char="•"/>
              <a:tabLst>
                <a:tab pos="5485765" algn="l"/>
              </a:tabLst>
            </a:pPr>
            <a:r>
              <a:rPr lang="cy-GB" sz="2400" dirty="0" smtClean="0">
                <a:latin typeface="Arial"/>
                <a:cs typeface="Arial"/>
              </a:rPr>
              <a:t>Er bod hyn yn cael ei hwyluso gan y bartneriaeth, mae hyn yn lleihau’r angen am gyllid cyhoeddus, ond yn darparu gweithgarwch sy’n cefnogi lles o hyd.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a:cs typeface="Arial"/>
              </a:rPr>
              <a:t>In many partnerships, long-standing classes, where learners enjoy the social aspects of learning more than gaining a qualification, have been turned into self-funding clubs run by the learners and tutors themselves.</a:t>
            </a:r>
          </a:p>
          <a:p>
            <a:pPr marR="5080">
              <a:tabLst>
                <a:tab pos="5485765" algn="l"/>
              </a:tabLst>
            </a:pPr>
            <a:endParaRPr lang="en-GB" sz="2400" dirty="0" smtClean="0">
              <a:latin typeface="Arial"/>
              <a:cs typeface="Arial"/>
            </a:endParaRPr>
          </a:p>
          <a:p>
            <a:pPr marL="342900" marR="5080" indent="-342900">
              <a:buFont typeface="Arial" panose="020B0604020202020204" pitchFamily="34" charset="0"/>
              <a:buChar char="•"/>
              <a:tabLst>
                <a:tab pos="5485765" algn="l"/>
              </a:tabLst>
            </a:pPr>
            <a:r>
              <a:rPr lang="en-GB" sz="2400" dirty="0" smtClean="0">
                <a:latin typeface="Arial"/>
                <a:cs typeface="Arial"/>
              </a:rPr>
              <a:t>While facilitated by the partnership, this reduces the need for public funding, but still provides activity that supports wellbeing. </a:t>
            </a:r>
            <a:endParaRPr lang="en-GB" sz="2400" dirty="0">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747731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partneriaethau Dysgu Oedolion yn y Gymuned yn defnyddio’r wybodaeth o’u gweithdrefnau sicrhau ansawdd yn dda i gynnal ansawdd yr addysgu a’r dysgu, llywio hunanarfarnu a gwneud penderfyniadau am y ffordd ymlaen.</a:t>
            </a:r>
          </a:p>
          <a:p>
            <a:pPr marR="5080">
              <a:tabLst>
                <a:tab pos="5485765" algn="l"/>
              </a:tabLst>
            </a:pPr>
            <a:endParaRPr lang="cy-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Fodd bynnag, mae toriadau ariannol ehangach yn golygu bod llawer o uwch arweinwyr wedi gadael y gwasanaeth, sy’n golygu bod llai o staff llai profiadol i sicrhau ansawdd yr addysgu a’r dysgu. </a:t>
            </a:r>
            <a:endParaRPr lang="cy-GB" sz="2400" dirty="0" smtClean="0">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ACL partnerships use the information from their quality assurance procedures well to maintain the quality of teaching and learning, to inform self-evaluation and to make decisions about the way forward.</a:t>
            </a:r>
          </a:p>
          <a:p>
            <a:pPr marR="5080">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However, wider financial cuts mean that many senior leaders have left the service, resulting in fewer, less experienced staff to assure the quality of teaching and learning.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extLst>
      <p:ext uri="{BB962C8B-B14F-4D97-AF65-F5344CB8AC3E}">
        <p14:creationId xmlns:p14="http://schemas.microsoft.com/office/powerpoint/2010/main" val="1767521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2.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5" ma:contentTypeDescription="Thematic survey PPT" ma:contentTypeScope="" ma:versionID="66c5d3582744607e23122a9bfc676944">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schemas.microsoft.com/office/infopath/2007/PartnerControls"/>
    <ds:schemaRef ds:uri="http://purl.org/dc/elements/1.1/"/>
    <ds:schemaRef ds:uri="http://schemas.microsoft.com/office/2006/metadata/properties"/>
    <ds:schemaRef ds:uri="http://purl.org/dc/terms/"/>
    <ds:schemaRef ds:uri="4c2d5879-4e17-4934-9dac-90b30ab598df"/>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362BD27E-2B8E-4FAF-B79F-E9A3CF86D8D5}">
  <ds:schemaRefs>
    <ds:schemaRef ds:uri="http://schemas.microsoft.com/office/2006/metadata/customXsn"/>
  </ds:schemaRefs>
</ds:datastoreItem>
</file>

<file path=customXml/itemProps3.xml><?xml version="1.0" encoding="utf-8"?>
<ds:datastoreItem xmlns:ds="http://schemas.openxmlformats.org/officeDocument/2006/customXml" ds:itemID="{AFC15DDC-3C70-4CF4-8B7D-BAD9509C1C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Standard%20thematic%20report%20Power%20Point%20-%20updated%20Aug%202016</Template>
  <TotalTime>304</TotalTime>
  <Words>1328</Words>
  <Application>Microsoft Office PowerPoint</Application>
  <PresentationFormat>Custom</PresentationFormat>
  <Paragraphs>132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Cefndir</vt:lpstr>
      <vt:lpstr>CEFNDIR                                   BACKGROUND</vt:lpstr>
      <vt:lpstr>Prif ganfyddiadau</vt:lpstr>
      <vt:lpstr>Prif ganfyddiadau</vt:lpstr>
      <vt:lpstr>Prif ganfyddiadau</vt:lpstr>
      <vt:lpstr>Prif ganfyddiadau</vt:lpstr>
      <vt:lpstr>Prif ganfyddiadau</vt:lpstr>
      <vt:lpstr>Prif ganfyddiadau</vt:lpstr>
      <vt:lpstr>Argymhellion</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 Community Learning in Wales</dc:title>
  <dc:creator>Robert Gairey</dc:creator>
  <cp:lastModifiedBy>Elora Elphick</cp:lastModifiedBy>
  <cp:revision>36</cp:revision>
  <dcterms:created xsi:type="dcterms:W3CDTF">2016-10-31T10:27:51Z</dcterms:created>
  <dcterms:modified xsi:type="dcterms:W3CDTF">2017-07-10T11:20:57Z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